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7" r:id="rId6"/>
    <p:sldId id="258" r:id="rId7"/>
    <p:sldId id="259" r:id="rId8"/>
    <p:sldId id="260" r:id="rId9"/>
    <p:sldId id="271" r:id="rId10"/>
    <p:sldId id="274" r:id="rId11"/>
    <p:sldId id="261" r:id="rId12"/>
    <p:sldId id="262" r:id="rId13"/>
    <p:sldId id="263" r:id="rId14"/>
    <p:sldId id="272" r:id="rId15"/>
    <p:sldId id="273" r:id="rId16"/>
    <p:sldId id="269" r:id="rId17"/>
    <p:sldId id="268" r:id="rId18"/>
    <p:sldId id="267" r:id="rId19"/>
    <p:sldId id="266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4" r:id="rId29"/>
    <p:sldId id="283" r:id="rId30"/>
  </p:sldIdLst>
  <p:sldSz cx="12192000" cy="6858000"/>
  <p:notesSz cx="6808788" cy="9940925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095" autoAdjust="0"/>
  </p:normalViewPr>
  <p:slideViewPr>
    <p:cSldViewPr snapToGrid="0" showGuides="1">
      <p:cViewPr varScale="1">
        <p:scale>
          <a:sx n="86" d="100"/>
          <a:sy n="86" d="100"/>
        </p:scale>
        <p:origin x="330" y="78"/>
      </p:cViewPr>
      <p:guideLst>
        <p:guide orient="horz" pos="227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56737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3CFE7-38CC-4C84-98FE-A0BCA6B4BAB3}" type="datetimeFigureOut">
              <a:rPr lang="pt-PT" smtClean="0"/>
              <a:t>04/12/2017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9442154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56737" y="9442154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44884-3E29-4214-9176-E0BA2CB2C40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16263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FB99C-1E34-4E16-84E7-6D21D22B905E}" type="datetimeFigureOut">
              <a:rPr lang="pt-PT" smtClean="0"/>
              <a:t>04/12/2017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815C9-EEE0-4B0D-9EC6-4EAB69C0CD5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8068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pic>
        <p:nvPicPr>
          <p:cNvPr id="7" name="11 Imagen" descr="Barra-logos_DEFINITIV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067" y="6537325"/>
            <a:ext cx="90011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25"/>
          <p:cNvGrpSpPr>
            <a:grpSpLocks/>
          </p:cNvGrpSpPr>
          <p:nvPr userDrawn="1"/>
        </p:nvGrpSpPr>
        <p:grpSpPr bwMode="auto">
          <a:xfrm>
            <a:off x="9682844" y="800214"/>
            <a:ext cx="1853746" cy="408100"/>
            <a:chOff x="1292" y="3038"/>
            <a:chExt cx="3765" cy="562"/>
          </a:xfrm>
        </p:grpSpPr>
        <p:pic>
          <p:nvPicPr>
            <p:cNvPr id="9" name="Picture 22" descr="08_Logotipo_POCTEP_COLOR_horizontal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" y="3038"/>
              <a:ext cx="2178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3" descr="logoUE_jaune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" y="3067"/>
              <a:ext cx="638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4" descr="Mencion_UE_FEDER_normal_PT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" y="3088"/>
              <a:ext cx="998" cy="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11 Imagen" descr="LogoOTALEXC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997" y="105304"/>
            <a:ext cx="2611242" cy="53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Resultado de imagem para sasig 2018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" y="41154"/>
            <a:ext cx="763134" cy="87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7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42E4E-7F3B-4919-9DFB-E580083392F3}" type="datetimeFigureOut">
              <a:rPr lang="pt-PT" smtClean="0"/>
              <a:t>04/12/2017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C7E73-D926-449C-9FD5-E9990B1EE3D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6190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42E4E-7F3B-4919-9DFB-E580083392F3}" type="datetimeFigureOut">
              <a:rPr lang="pt-PT" smtClean="0"/>
              <a:t>04/12/2017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C7E73-D926-449C-9FD5-E9990B1EE3D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1104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42E4E-7F3B-4919-9DFB-E580083392F3}" type="datetimeFigureOut">
              <a:rPr lang="pt-PT" smtClean="0"/>
              <a:t>04/12/2017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C7E73-D926-449C-9FD5-E9990B1EE3D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311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42E4E-7F3B-4919-9DFB-E580083392F3}" type="datetimeFigureOut">
              <a:rPr lang="pt-PT" smtClean="0"/>
              <a:t>04/12/2017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C7E73-D926-449C-9FD5-E9990B1EE3D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326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42E4E-7F3B-4919-9DFB-E580083392F3}" type="datetimeFigureOut">
              <a:rPr lang="pt-PT" smtClean="0"/>
              <a:t>04/12/2017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C7E73-D926-449C-9FD5-E9990B1EE3D5}" type="slidenum">
              <a:rPr lang="pt-PT" smtClean="0"/>
              <a:t>‹nº›</a:t>
            </a:fld>
            <a:endParaRPr lang="pt-PT"/>
          </a:p>
        </p:txBody>
      </p:sp>
      <p:pic>
        <p:nvPicPr>
          <p:cNvPr id="7" name="11 Imagen" descr="Barra-logos_DEFINITIVA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067" y="6537325"/>
            <a:ext cx="90011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25"/>
          <p:cNvGrpSpPr>
            <a:grpSpLocks/>
          </p:cNvGrpSpPr>
          <p:nvPr userDrawn="1"/>
        </p:nvGrpSpPr>
        <p:grpSpPr bwMode="auto">
          <a:xfrm>
            <a:off x="9682844" y="800214"/>
            <a:ext cx="1853746" cy="408100"/>
            <a:chOff x="1292" y="3038"/>
            <a:chExt cx="3765" cy="562"/>
          </a:xfrm>
        </p:grpSpPr>
        <p:pic>
          <p:nvPicPr>
            <p:cNvPr id="9" name="Picture 22" descr="08_Logotipo_POCTEP_COLOR_horizontal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" y="3038"/>
              <a:ext cx="2178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3" descr="logoUE_jaune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" y="3067"/>
              <a:ext cx="638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4" descr="Mencion_UE_FEDER_normal_PT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" y="3088"/>
              <a:ext cx="998" cy="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11 Imagen" descr="LogoOTALEXC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997" y="105304"/>
            <a:ext cx="2611242" cy="53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Resultado de imagem para sasig 2018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" y="41154"/>
            <a:ext cx="763134" cy="87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116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8" r:id="rId3"/>
    <p:sldLayoutId id="2147483660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Relationship Id="rId1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b="1" dirty="0">
                <a:solidFill>
                  <a:srgbClr val="92D050"/>
                </a:solidFill>
              </a:rPr>
              <a:t> IDE- OTALEX C - SOS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414714"/>
          </a:xfrm>
        </p:spPr>
        <p:txBody>
          <a:bodyPr>
            <a:normAutofit fontScale="40000" lnSpcReduction="20000"/>
          </a:bodyPr>
          <a:lstStyle/>
          <a:p>
            <a:r>
              <a:rPr lang="pt-PT" altLang="pt-PT" sz="4200" b="1" dirty="0">
                <a:solidFill>
                  <a:schemeClr val="accent1">
                    <a:lumMod val="75000"/>
                  </a:schemeClr>
                </a:solidFill>
              </a:rPr>
              <a:t>Pedro Vivas White</a:t>
            </a:r>
            <a:r>
              <a:rPr lang="pt-PT" altLang="pt-PT" sz="4200" b="1" baseline="30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pt-PT" sz="4200" b="1" dirty="0">
                <a:solidFill>
                  <a:schemeClr val="accent1">
                    <a:lumMod val="75000"/>
                  </a:schemeClr>
                </a:solidFill>
              </a:rPr>
              <a:t>, Jorge Sans</a:t>
            </a:r>
            <a:r>
              <a:rPr lang="pt-PT" altLang="pt-PT" sz="4200" b="1" baseline="30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pt-PT" sz="4200" b="1" dirty="0">
                <a:solidFill>
                  <a:schemeClr val="accent1">
                    <a:lumMod val="75000"/>
                  </a:schemeClr>
                </a:solidFill>
              </a:rPr>
              <a:t>, Nacho Bordin</a:t>
            </a:r>
            <a:r>
              <a:rPr lang="pt-PT" altLang="pt-PT" sz="4200" b="1" baseline="30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pt-PT" altLang="pt-PT" sz="4200" b="1" dirty="0">
                <a:solidFill>
                  <a:schemeClr val="accent1">
                    <a:lumMod val="75000"/>
                  </a:schemeClr>
                </a:solidFill>
              </a:rPr>
              <a:t> , Carlos Sanchez</a:t>
            </a:r>
            <a:r>
              <a:rPr lang="pt-PT" altLang="pt-PT" sz="4200" b="1" baseline="30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pt-PT" altLang="pt-PT" sz="4200" b="1" dirty="0">
                <a:solidFill>
                  <a:schemeClr val="accent1">
                    <a:lumMod val="75000"/>
                  </a:schemeClr>
                </a:solidFill>
              </a:rPr>
              <a:t> , Cristina Carriço</a:t>
            </a:r>
            <a:r>
              <a:rPr lang="pt-PT" altLang="pt-PT" sz="4200" b="1" baseline="30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pt-PT" sz="42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pt-PT" altLang="pt-PT" sz="4200" b="1" dirty="0">
                <a:solidFill>
                  <a:schemeClr val="accent1">
                    <a:lumMod val="75000"/>
                  </a:schemeClr>
                </a:solidFill>
              </a:rPr>
              <a:t>Teresa Batista</a:t>
            </a:r>
            <a:r>
              <a:rPr lang="pt-PT" altLang="pt-PT" sz="4200" b="1" baseline="30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pt-PT" altLang="pt-PT" sz="4200" b="1" dirty="0">
                <a:solidFill>
                  <a:schemeClr val="accent1">
                    <a:lumMod val="75000"/>
                  </a:schemeClr>
                </a:solidFill>
              </a:rPr>
              <a:t>, Paula Mendes</a:t>
            </a:r>
            <a:r>
              <a:rPr lang="pt-PT" altLang="pt-PT" sz="4200" b="1" baseline="30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pt-PT" altLang="pt-PT" sz="4200" b="1" dirty="0">
                <a:solidFill>
                  <a:schemeClr val="accent1">
                    <a:lumMod val="75000"/>
                  </a:schemeClr>
                </a:solidFill>
              </a:rPr>
              <a:t>,</a:t>
            </a:r>
          </a:p>
          <a:p>
            <a:r>
              <a:rPr lang="pt-PT" altLang="pt-PT" sz="4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PT" altLang="pt-PT" b="1" dirty="0">
                <a:solidFill>
                  <a:srgbClr val="002060"/>
                </a:solidFill>
              </a:rPr>
              <a:t>Fernando Ceballos</a:t>
            </a:r>
            <a:r>
              <a:rPr lang="pt-PT" altLang="pt-PT" b="1" baseline="30000" dirty="0">
                <a:solidFill>
                  <a:srgbClr val="002060"/>
                </a:solidFill>
              </a:rPr>
              <a:t>1</a:t>
            </a:r>
            <a:r>
              <a:rPr lang="pt-PT" altLang="pt-PT" b="1" dirty="0">
                <a:solidFill>
                  <a:srgbClr val="002060"/>
                </a:solidFill>
              </a:rPr>
              <a:t>, </a:t>
            </a:r>
            <a:r>
              <a:rPr lang="pt-PT" altLang="pt-PT" b="1" dirty="0" err="1">
                <a:solidFill>
                  <a:srgbClr val="002060"/>
                </a:solidFill>
              </a:rPr>
              <a:t>Carmen</a:t>
            </a:r>
            <a:r>
              <a:rPr lang="pt-PT" altLang="pt-PT" b="1" dirty="0">
                <a:solidFill>
                  <a:srgbClr val="002060"/>
                </a:solidFill>
              </a:rPr>
              <a:t> Caballero</a:t>
            </a:r>
            <a:r>
              <a:rPr lang="pt-PT" altLang="pt-PT" b="1" baseline="30000" dirty="0">
                <a:solidFill>
                  <a:srgbClr val="002060"/>
                </a:solidFill>
              </a:rPr>
              <a:t>1</a:t>
            </a:r>
            <a:r>
              <a:rPr lang="pt-PT" altLang="pt-PT" b="1" dirty="0">
                <a:solidFill>
                  <a:srgbClr val="002060"/>
                </a:solidFill>
              </a:rPr>
              <a:t>, Rafael Ramos</a:t>
            </a:r>
            <a:r>
              <a:rPr lang="pt-PT" altLang="pt-PT" b="1" baseline="30000" dirty="0">
                <a:solidFill>
                  <a:srgbClr val="002060"/>
                </a:solidFill>
              </a:rPr>
              <a:t>1</a:t>
            </a:r>
            <a:r>
              <a:rPr lang="pt-PT" altLang="pt-PT" b="1" dirty="0">
                <a:solidFill>
                  <a:srgbClr val="002060"/>
                </a:solidFill>
              </a:rPr>
              <a:t>, </a:t>
            </a:r>
            <a:r>
              <a:rPr lang="pt-PT" altLang="pt-PT" b="1">
                <a:solidFill>
                  <a:srgbClr val="002060"/>
                </a:solidFill>
              </a:rPr>
              <a:t>Júlio Mateus</a:t>
            </a:r>
            <a:r>
              <a:rPr lang="pt-PT" altLang="pt-PT" b="1" baseline="30000">
                <a:solidFill>
                  <a:srgbClr val="002060"/>
                </a:solidFill>
              </a:rPr>
              <a:t>2</a:t>
            </a:r>
            <a:r>
              <a:rPr lang="pt-PT" altLang="pt-PT" b="1">
                <a:solidFill>
                  <a:srgbClr val="002060"/>
                </a:solidFill>
              </a:rPr>
              <a:t>, </a:t>
            </a:r>
            <a:r>
              <a:rPr lang="pt-PT" altLang="pt-PT" b="1" dirty="0">
                <a:solidFill>
                  <a:srgbClr val="002060"/>
                </a:solidFill>
              </a:rPr>
              <a:t>Sara Reis</a:t>
            </a:r>
            <a:r>
              <a:rPr lang="pt-PT" altLang="pt-PT" b="1" baseline="30000" dirty="0">
                <a:solidFill>
                  <a:srgbClr val="002060"/>
                </a:solidFill>
              </a:rPr>
              <a:t>4</a:t>
            </a:r>
            <a:r>
              <a:rPr lang="pt-PT" altLang="pt-PT" b="1" dirty="0">
                <a:solidFill>
                  <a:srgbClr val="002060"/>
                </a:solidFill>
              </a:rPr>
              <a:t>, Marta Durán</a:t>
            </a:r>
            <a:r>
              <a:rPr lang="pt-PT" altLang="pt-PT" b="1" baseline="30000" dirty="0">
                <a:solidFill>
                  <a:srgbClr val="002060"/>
                </a:solidFill>
              </a:rPr>
              <a:t>5</a:t>
            </a:r>
            <a:r>
              <a:rPr lang="pt-PT" altLang="pt-PT" b="1" dirty="0">
                <a:solidFill>
                  <a:srgbClr val="002060"/>
                </a:solidFill>
              </a:rPr>
              <a:t>, David Lagár</a:t>
            </a:r>
            <a:r>
              <a:rPr lang="pt-PT" altLang="pt-PT" b="1" baseline="30000" dirty="0">
                <a:solidFill>
                  <a:srgbClr val="002060"/>
                </a:solidFill>
              </a:rPr>
              <a:t>6</a:t>
            </a:r>
            <a:r>
              <a:rPr lang="pt-PT" altLang="pt-PT" b="1" dirty="0">
                <a:solidFill>
                  <a:srgbClr val="002060"/>
                </a:solidFill>
              </a:rPr>
              <a:t>, Ana Garrido</a:t>
            </a:r>
            <a:r>
              <a:rPr lang="pt-PT" altLang="pt-PT" b="1" baseline="30000" dirty="0">
                <a:solidFill>
                  <a:srgbClr val="002060"/>
                </a:solidFill>
              </a:rPr>
              <a:t>7</a:t>
            </a:r>
            <a:r>
              <a:rPr lang="pt-PT" altLang="pt-PT" b="1" dirty="0">
                <a:solidFill>
                  <a:srgbClr val="002060"/>
                </a:solidFill>
              </a:rPr>
              <a:t>, Joana Patricio</a:t>
            </a:r>
            <a:r>
              <a:rPr lang="pt-PT" altLang="pt-PT" b="1" baseline="30000" dirty="0">
                <a:solidFill>
                  <a:srgbClr val="002060"/>
                </a:solidFill>
              </a:rPr>
              <a:t>7</a:t>
            </a:r>
            <a:r>
              <a:rPr lang="pt-PT" altLang="pt-PT" b="1" dirty="0">
                <a:solidFill>
                  <a:srgbClr val="002060"/>
                </a:solidFill>
              </a:rPr>
              <a:t>, Duarte Carreira</a:t>
            </a:r>
            <a:r>
              <a:rPr lang="pt-PT" altLang="pt-PT" b="1" baseline="30000" dirty="0">
                <a:solidFill>
                  <a:srgbClr val="002060"/>
                </a:solidFill>
              </a:rPr>
              <a:t>8</a:t>
            </a:r>
            <a:r>
              <a:rPr lang="pt-PT" altLang="pt-PT" b="1" dirty="0">
                <a:solidFill>
                  <a:srgbClr val="002060"/>
                </a:solidFill>
              </a:rPr>
              <a:t>, José Cabezas</a:t>
            </a:r>
            <a:r>
              <a:rPr lang="pt-PT" altLang="pt-PT" b="1" baseline="30000" dirty="0">
                <a:solidFill>
                  <a:srgbClr val="002060"/>
                </a:solidFill>
              </a:rPr>
              <a:t>9</a:t>
            </a:r>
            <a:r>
              <a:rPr lang="pt-PT" altLang="pt-PT" b="1" dirty="0">
                <a:solidFill>
                  <a:srgbClr val="002060"/>
                </a:solidFill>
              </a:rPr>
              <a:t>, </a:t>
            </a:r>
            <a:r>
              <a:rPr lang="pt-PT" altLang="pt-PT" b="1" dirty="0" err="1">
                <a:solidFill>
                  <a:srgbClr val="002060"/>
                </a:solidFill>
              </a:rPr>
              <a:t>Luis</a:t>
            </a:r>
            <a:r>
              <a:rPr lang="pt-PT" altLang="pt-PT" b="1" dirty="0">
                <a:solidFill>
                  <a:srgbClr val="002060"/>
                </a:solidFill>
              </a:rPr>
              <a:t> Fernández</a:t>
            </a:r>
            <a:r>
              <a:rPr lang="pt-PT" altLang="pt-PT" b="1" baseline="30000" dirty="0">
                <a:solidFill>
                  <a:srgbClr val="002060"/>
                </a:solidFill>
              </a:rPr>
              <a:t>9</a:t>
            </a:r>
            <a:r>
              <a:rPr lang="pt-PT" altLang="pt-PT" b="1" dirty="0">
                <a:solidFill>
                  <a:srgbClr val="002060"/>
                </a:solidFill>
              </a:rPr>
              <a:t>, Carlos Pinto-Gomes</a:t>
            </a:r>
            <a:r>
              <a:rPr lang="pt-PT" altLang="pt-PT" b="1" baseline="30000" dirty="0">
                <a:solidFill>
                  <a:srgbClr val="002060"/>
                </a:solidFill>
              </a:rPr>
              <a:t>10</a:t>
            </a:r>
            <a:r>
              <a:rPr lang="pt-PT" altLang="pt-PT" b="1" dirty="0">
                <a:solidFill>
                  <a:srgbClr val="002060"/>
                </a:solidFill>
              </a:rPr>
              <a:t>, </a:t>
            </a:r>
            <a:r>
              <a:rPr lang="pt-PT" altLang="pt-PT" b="1" dirty="0" err="1">
                <a:solidFill>
                  <a:srgbClr val="002060"/>
                </a:solidFill>
              </a:rPr>
              <a:t>Luis</a:t>
            </a:r>
            <a:r>
              <a:rPr lang="pt-PT" altLang="pt-PT" b="1" dirty="0">
                <a:solidFill>
                  <a:srgbClr val="002060"/>
                </a:solidFill>
              </a:rPr>
              <a:t> Quinta-Nova</a:t>
            </a:r>
            <a:r>
              <a:rPr lang="pt-PT" altLang="pt-PT" b="1" baseline="30000" dirty="0">
                <a:solidFill>
                  <a:srgbClr val="002060"/>
                </a:solidFill>
              </a:rPr>
              <a:t>11</a:t>
            </a:r>
            <a:r>
              <a:rPr lang="pt-PT" altLang="pt-PT" b="1" dirty="0">
                <a:solidFill>
                  <a:srgbClr val="002060"/>
                </a:solidFill>
              </a:rPr>
              <a:t>, Paulo Fernandez</a:t>
            </a:r>
            <a:r>
              <a:rPr lang="pt-PT" altLang="pt-PT" b="1" baseline="30000" dirty="0">
                <a:solidFill>
                  <a:srgbClr val="002060"/>
                </a:solidFill>
              </a:rPr>
              <a:t>11</a:t>
            </a:r>
            <a:r>
              <a:rPr lang="pt-PT" altLang="pt-PT" b="1" dirty="0">
                <a:solidFill>
                  <a:srgbClr val="002060"/>
                </a:solidFill>
              </a:rPr>
              <a:t> </a:t>
            </a:r>
            <a:r>
              <a:rPr lang="pt-PT" altLang="pt-PT" b="1" dirty="0" err="1">
                <a:solidFill>
                  <a:srgbClr val="002060"/>
                </a:solidFill>
              </a:rPr>
              <a:t>and</a:t>
            </a:r>
            <a:r>
              <a:rPr lang="pt-PT" altLang="pt-PT" b="1" dirty="0">
                <a:solidFill>
                  <a:srgbClr val="002060"/>
                </a:solidFill>
              </a:rPr>
              <a:t> Natália Roque</a:t>
            </a:r>
            <a:r>
              <a:rPr lang="pt-PT" altLang="pt-PT" b="1" baseline="30000" dirty="0">
                <a:solidFill>
                  <a:srgbClr val="002060"/>
                </a:solidFill>
              </a:rPr>
              <a:t>11</a:t>
            </a:r>
          </a:p>
          <a:p>
            <a:pPr>
              <a:spcBef>
                <a:spcPct val="0"/>
              </a:spcBef>
              <a:defRPr/>
            </a:pPr>
            <a:endParaRPr lang="pt-PT" altLang="pt-PT" b="1" baseline="30000" dirty="0">
              <a:solidFill>
                <a:srgbClr val="00206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pt-PT" altLang="pt-PT" b="1" baseline="30000" dirty="0">
              <a:solidFill>
                <a:srgbClr val="00206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pt-PT" altLang="pt-PT" b="1" baseline="30000" dirty="0">
              <a:solidFill>
                <a:srgbClr val="002060"/>
              </a:solidFill>
            </a:endParaRPr>
          </a:p>
          <a:p>
            <a:pPr algn="l">
              <a:spcBef>
                <a:spcPct val="0"/>
              </a:spcBef>
              <a:defRPr/>
            </a:pPr>
            <a:r>
              <a:rPr lang="pt-PT" altLang="pt-PT" dirty="0">
                <a:solidFill>
                  <a:srgbClr val="228229"/>
                </a:solidFill>
              </a:rPr>
              <a:t>1 </a:t>
            </a:r>
            <a:r>
              <a:rPr lang="pt-PT" altLang="pt-PT" dirty="0" err="1">
                <a:solidFill>
                  <a:srgbClr val="228229"/>
                </a:solidFill>
              </a:rPr>
              <a:t>Gobierno</a:t>
            </a:r>
            <a:r>
              <a:rPr lang="pt-PT" altLang="pt-PT" dirty="0">
                <a:solidFill>
                  <a:srgbClr val="228229"/>
                </a:solidFill>
              </a:rPr>
              <a:t> de Extremadura, Mérida, </a:t>
            </a:r>
            <a:r>
              <a:rPr lang="pt-PT" altLang="pt-PT" dirty="0" err="1">
                <a:solidFill>
                  <a:srgbClr val="228229"/>
                </a:solidFill>
              </a:rPr>
              <a:t>Spain</a:t>
            </a:r>
            <a:r>
              <a:rPr lang="pt-PT" altLang="pt-PT" dirty="0">
                <a:solidFill>
                  <a:srgbClr val="228229"/>
                </a:solidFill>
              </a:rPr>
              <a:t>. </a:t>
            </a:r>
          </a:p>
          <a:p>
            <a:pPr algn="l">
              <a:spcBef>
                <a:spcPct val="0"/>
              </a:spcBef>
              <a:defRPr/>
            </a:pPr>
            <a:r>
              <a:rPr lang="pt-PT" altLang="pt-PT" dirty="0">
                <a:solidFill>
                  <a:srgbClr val="228229"/>
                </a:solidFill>
              </a:rPr>
              <a:t>2 Comunidade Intermunicipal do Alentejo Central, Évora, Portugal;</a:t>
            </a:r>
          </a:p>
          <a:p>
            <a:pPr algn="l">
              <a:spcBef>
                <a:spcPct val="0"/>
              </a:spcBef>
              <a:defRPr/>
            </a:pPr>
            <a:r>
              <a:rPr lang="pt-PT" altLang="pt-PT" dirty="0">
                <a:solidFill>
                  <a:srgbClr val="228229"/>
                </a:solidFill>
              </a:rPr>
              <a:t>3 Centro Nacional de </a:t>
            </a:r>
            <a:r>
              <a:rPr lang="pt-PT" altLang="pt-PT" dirty="0" err="1">
                <a:solidFill>
                  <a:srgbClr val="228229"/>
                </a:solidFill>
              </a:rPr>
              <a:t>Información</a:t>
            </a:r>
            <a:r>
              <a:rPr lang="pt-PT" altLang="pt-PT" dirty="0">
                <a:solidFill>
                  <a:srgbClr val="228229"/>
                </a:solidFill>
              </a:rPr>
              <a:t> Geográfica, Madrid, </a:t>
            </a:r>
            <a:r>
              <a:rPr lang="pt-PT" altLang="pt-PT" dirty="0" err="1">
                <a:solidFill>
                  <a:srgbClr val="228229"/>
                </a:solidFill>
              </a:rPr>
              <a:t>Spain</a:t>
            </a:r>
            <a:r>
              <a:rPr lang="pt-PT" altLang="pt-PT" dirty="0">
                <a:solidFill>
                  <a:srgbClr val="228229"/>
                </a:solidFill>
              </a:rPr>
              <a:t>. </a:t>
            </a:r>
          </a:p>
          <a:p>
            <a:pPr algn="l">
              <a:spcBef>
                <a:spcPct val="0"/>
              </a:spcBef>
              <a:defRPr/>
            </a:pPr>
            <a:r>
              <a:rPr lang="pt-PT" altLang="pt-PT" dirty="0">
                <a:solidFill>
                  <a:srgbClr val="228229"/>
                </a:solidFill>
              </a:rPr>
              <a:t>4 Direção Geral do Território, Lisboa, Portugal; </a:t>
            </a:r>
          </a:p>
          <a:p>
            <a:pPr algn="l">
              <a:spcBef>
                <a:spcPct val="0"/>
              </a:spcBef>
              <a:defRPr/>
            </a:pPr>
            <a:r>
              <a:rPr lang="pt-PT" altLang="pt-PT" dirty="0">
                <a:solidFill>
                  <a:srgbClr val="228229"/>
                </a:solidFill>
              </a:rPr>
              <a:t>5 </a:t>
            </a:r>
            <a:r>
              <a:rPr lang="pt-PT" altLang="pt-PT" dirty="0" err="1">
                <a:solidFill>
                  <a:srgbClr val="228229"/>
                </a:solidFill>
              </a:rPr>
              <a:t>Diputación</a:t>
            </a:r>
            <a:r>
              <a:rPr lang="pt-PT" altLang="pt-PT" dirty="0">
                <a:solidFill>
                  <a:srgbClr val="228229"/>
                </a:solidFill>
              </a:rPr>
              <a:t> de Badajoz, Badajoz, </a:t>
            </a:r>
            <a:r>
              <a:rPr lang="pt-PT" altLang="pt-PT" dirty="0" err="1">
                <a:solidFill>
                  <a:srgbClr val="228229"/>
                </a:solidFill>
              </a:rPr>
              <a:t>Spain</a:t>
            </a:r>
            <a:r>
              <a:rPr lang="pt-PT" altLang="pt-PT" dirty="0">
                <a:solidFill>
                  <a:srgbClr val="228229"/>
                </a:solidFill>
              </a:rPr>
              <a:t>; </a:t>
            </a:r>
          </a:p>
          <a:p>
            <a:pPr algn="l">
              <a:spcBef>
                <a:spcPct val="0"/>
              </a:spcBef>
              <a:defRPr/>
            </a:pPr>
            <a:r>
              <a:rPr lang="pt-PT" altLang="pt-PT" dirty="0">
                <a:solidFill>
                  <a:srgbClr val="228229"/>
                </a:solidFill>
              </a:rPr>
              <a:t>6 </a:t>
            </a:r>
            <a:r>
              <a:rPr lang="pt-PT" altLang="pt-PT" dirty="0" err="1">
                <a:solidFill>
                  <a:srgbClr val="228229"/>
                </a:solidFill>
              </a:rPr>
              <a:t>Diputación</a:t>
            </a:r>
            <a:r>
              <a:rPr lang="pt-PT" altLang="pt-PT" dirty="0">
                <a:solidFill>
                  <a:srgbClr val="228229"/>
                </a:solidFill>
              </a:rPr>
              <a:t> de Cáceres, Cáceres, </a:t>
            </a:r>
            <a:r>
              <a:rPr lang="pt-PT" altLang="pt-PT" dirty="0" err="1">
                <a:solidFill>
                  <a:srgbClr val="228229"/>
                </a:solidFill>
              </a:rPr>
              <a:t>Spain</a:t>
            </a:r>
            <a:r>
              <a:rPr lang="pt-PT" altLang="pt-PT" dirty="0">
                <a:solidFill>
                  <a:srgbClr val="228229"/>
                </a:solidFill>
              </a:rPr>
              <a:t>; </a:t>
            </a:r>
          </a:p>
          <a:p>
            <a:pPr algn="l">
              <a:spcBef>
                <a:spcPct val="0"/>
              </a:spcBef>
              <a:defRPr/>
            </a:pPr>
            <a:r>
              <a:rPr lang="pt-PT" altLang="pt-PT" dirty="0">
                <a:solidFill>
                  <a:srgbClr val="228229"/>
                </a:solidFill>
              </a:rPr>
              <a:t>7 Comunidade Intermunicipal do Alto Alentejo, Portalegre, Portugal; </a:t>
            </a:r>
          </a:p>
          <a:p>
            <a:pPr algn="l">
              <a:spcBef>
                <a:spcPct val="0"/>
              </a:spcBef>
              <a:defRPr/>
            </a:pPr>
            <a:r>
              <a:rPr lang="pt-PT" altLang="pt-PT" dirty="0">
                <a:solidFill>
                  <a:srgbClr val="228229"/>
                </a:solidFill>
              </a:rPr>
              <a:t>8 EDIA, Beja, Portugal; </a:t>
            </a:r>
          </a:p>
          <a:p>
            <a:pPr algn="l">
              <a:spcBef>
                <a:spcPct val="0"/>
              </a:spcBef>
              <a:defRPr/>
            </a:pPr>
            <a:r>
              <a:rPr lang="pt-PT" altLang="pt-PT" dirty="0">
                <a:solidFill>
                  <a:srgbClr val="228229"/>
                </a:solidFill>
              </a:rPr>
              <a:t>9 </a:t>
            </a:r>
            <a:r>
              <a:rPr lang="pt-PT" altLang="pt-PT" dirty="0" err="1">
                <a:solidFill>
                  <a:srgbClr val="228229"/>
                </a:solidFill>
              </a:rPr>
              <a:t>University</a:t>
            </a:r>
            <a:r>
              <a:rPr lang="pt-PT" altLang="pt-PT" dirty="0">
                <a:solidFill>
                  <a:srgbClr val="228229"/>
                </a:solidFill>
              </a:rPr>
              <a:t> </a:t>
            </a:r>
            <a:r>
              <a:rPr lang="pt-PT" altLang="pt-PT" dirty="0" err="1">
                <a:solidFill>
                  <a:srgbClr val="228229"/>
                </a:solidFill>
              </a:rPr>
              <a:t>of</a:t>
            </a:r>
            <a:r>
              <a:rPr lang="pt-PT" altLang="pt-PT" dirty="0">
                <a:solidFill>
                  <a:srgbClr val="228229"/>
                </a:solidFill>
              </a:rPr>
              <a:t> Extremadura, Badajoz, </a:t>
            </a:r>
            <a:r>
              <a:rPr lang="pt-PT" altLang="pt-PT" dirty="0" err="1">
                <a:solidFill>
                  <a:srgbClr val="228229"/>
                </a:solidFill>
              </a:rPr>
              <a:t>Spain</a:t>
            </a:r>
            <a:r>
              <a:rPr lang="pt-PT" altLang="pt-PT" dirty="0">
                <a:solidFill>
                  <a:srgbClr val="228229"/>
                </a:solidFill>
              </a:rPr>
              <a:t>; </a:t>
            </a:r>
          </a:p>
          <a:p>
            <a:pPr algn="l">
              <a:spcBef>
                <a:spcPct val="0"/>
              </a:spcBef>
              <a:defRPr/>
            </a:pPr>
            <a:r>
              <a:rPr lang="pt-PT" altLang="pt-PT" dirty="0">
                <a:solidFill>
                  <a:srgbClr val="228229"/>
                </a:solidFill>
              </a:rPr>
              <a:t>10 </a:t>
            </a:r>
            <a:r>
              <a:rPr lang="pt-PT" altLang="pt-PT" dirty="0" err="1">
                <a:solidFill>
                  <a:srgbClr val="228229"/>
                </a:solidFill>
              </a:rPr>
              <a:t>University</a:t>
            </a:r>
            <a:r>
              <a:rPr lang="pt-PT" altLang="pt-PT" dirty="0">
                <a:solidFill>
                  <a:srgbClr val="228229"/>
                </a:solidFill>
              </a:rPr>
              <a:t> </a:t>
            </a:r>
            <a:r>
              <a:rPr lang="pt-PT" altLang="pt-PT" dirty="0" err="1">
                <a:solidFill>
                  <a:srgbClr val="228229"/>
                </a:solidFill>
              </a:rPr>
              <a:t>of</a:t>
            </a:r>
            <a:r>
              <a:rPr lang="pt-PT" altLang="pt-PT" dirty="0">
                <a:solidFill>
                  <a:srgbClr val="228229"/>
                </a:solidFill>
              </a:rPr>
              <a:t> Évora, ICAAM, Évora, Portugal; </a:t>
            </a:r>
          </a:p>
          <a:p>
            <a:pPr algn="l">
              <a:spcBef>
                <a:spcPct val="0"/>
              </a:spcBef>
              <a:defRPr/>
            </a:pPr>
            <a:r>
              <a:rPr lang="pt-PT" altLang="pt-PT" dirty="0">
                <a:solidFill>
                  <a:srgbClr val="228229"/>
                </a:solidFill>
              </a:rPr>
              <a:t>11 Instituto Politécnico de Castelo Branco, Castelo Branco, Portugal.</a:t>
            </a:r>
          </a:p>
          <a:p>
            <a:pPr algn="l">
              <a:spcBef>
                <a:spcPct val="0"/>
              </a:spcBef>
              <a:defRPr/>
            </a:pPr>
            <a:endParaRPr lang="pt-PT" altLang="pt-PT" dirty="0">
              <a:solidFill>
                <a:srgbClr val="228229"/>
              </a:solidFill>
            </a:endParaRPr>
          </a:p>
          <a:p>
            <a:pPr algn="l">
              <a:spcBef>
                <a:spcPct val="0"/>
              </a:spcBef>
              <a:defRPr/>
            </a:pPr>
            <a:endParaRPr lang="pt-PT" altLang="pt-PT" dirty="0">
              <a:solidFill>
                <a:srgbClr val="228229"/>
              </a:solidFill>
            </a:endParaRPr>
          </a:p>
          <a:p>
            <a:pPr algn="l">
              <a:spcBef>
                <a:spcPct val="0"/>
              </a:spcBef>
              <a:defRPr/>
            </a:pPr>
            <a:endParaRPr lang="pt-PT" altLang="pt-PT" dirty="0">
              <a:solidFill>
                <a:srgbClr val="228229"/>
              </a:solidFill>
            </a:endParaRPr>
          </a:p>
          <a:p>
            <a:pPr algn="l">
              <a:spcBef>
                <a:spcPct val="0"/>
              </a:spcBef>
              <a:defRPr/>
            </a:pPr>
            <a:endParaRPr lang="pt-PT" altLang="pt-PT" dirty="0">
              <a:solidFill>
                <a:srgbClr val="228229"/>
              </a:solidFill>
            </a:endParaRPr>
          </a:p>
          <a:p>
            <a:pPr algn="l">
              <a:spcBef>
                <a:spcPct val="0"/>
              </a:spcBef>
              <a:defRPr/>
            </a:pPr>
            <a:endParaRPr lang="pt-PT" altLang="pt-PT" dirty="0">
              <a:solidFill>
                <a:srgbClr val="228229"/>
              </a:solidFill>
            </a:endParaRPr>
          </a:p>
          <a:p>
            <a:pPr algn="l">
              <a:spcBef>
                <a:spcPct val="0"/>
              </a:spcBef>
              <a:defRPr/>
            </a:pPr>
            <a:endParaRPr lang="pt-PT" altLang="pt-PT" dirty="0">
              <a:solidFill>
                <a:srgbClr val="228229"/>
              </a:solidFill>
            </a:endParaRPr>
          </a:p>
          <a:p>
            <a:pPr algn="l">
              <a:spcBef>
                <a:spcPct val="0"/>
              </a:spcBef>
              <a:defRPr/>
            </a:pPr>
            <a:endParaRPr lang="pt-PT" altLang="pt-PT" dirty="0">
              <a:solidFill>
                <a:srgbClr val="228229"/>
              </a:solidFill>
            </a:endParaRPr>
          </a:p>
          <a:p>
            <a:pPr algn="l">
              <a:spcBef>
                <a:spcPct val="0"/>
              </a:spcBef>
              <a:defRPr/>
            </a:pPr>
            <a:endParaRPr lang="pt-PT" altLang="pt-PT" dirty="0">
              <a:solidFill>
                <a:srgbClr val="228229"/>
              </a:solidFill>
            </a:endParaRPr>
          </a:p>
          <a:p>
            <a:pPr algn="l">
              <a:spcBef>
                <a:spcPct val="0"/>
              </a:spcBef>
              <a:defRPr/>
            </a:pPr>
            <a:endParaRPr lang="pt-PT" altLang="pt-PT" dirty="0">
              <a:solidFill>
                <a:srgbClr val="228229"/>
              </a:solidFill>
            </a:endParaRPr>
          </a:p>
          <a:p>
            <a:pPr algn="l">
              <a:spcBef>
                <a:spcPct val="0"/>
              </a:spcBef>
              <a:defRPr/>
            </a:pPr>
            <a:endParaRPr lang="pt-PT" altLang="pt-PT" b="1" baseline="30000" dirty="0">
              <a:solidFill>
                <a:srgbClr val="002060"/>
              </a:solidFill>
            </a:endParaRPr>
          </a:p>
          <a:p>
            <a:pPr algn="l">
              <a:spcBef>
                <a:spcPct val="0"/>
              </a:spcBef>
              <a:defRPr/>
            </a:pPr>
            <a:endParaRPr lang="pt-PT" altLang="pt-PT" sz="2000" b="1" dirty="0">
              <a:solidFill>
                <a:srgbClr val="002060"/>
              </a:solidFill>
            </a:endParaRPr>
          </a:p>
          <a:p>
            <a:pPr algn="l"/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559" y="851643"/>
            <a:ext cx="8742856" cy="180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5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137275" y="1241425"/>
            <a:ext cx="24495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pt-PT" sz="3400" b="1" dirty="0">
                <a:solidFill>
                  <a:srgbClr val="009999"/>
                </a:solidFill>
                <a:latin typeface="Arial" panose="020B0604020202020204" pitchFamily="34" charset="0"/>
              </a:rPr>
              <a:t>SI-OTALEX</a:t>
            </a:r>
          </a:p>
        </p:txBody>
      </p:sp>
      <p:pic>
        <p:nvPicPr>
          <p:cNvPr id="5" name="Imagem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825" y="1924050"/>
            <a:ext cx="38163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204913" y="4549775"/>
            <a:ext cx="3673475" cy="15684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PT" dirty="0">
                <a:latin typeface="+mj-lt"/>
              </a:rPr>
              <a:t>Mais de 60 indicadores harmonizados entre as regiões Alentejo-Centro  e Extremadura</a:t>
            </a:r>
          </a:p>
        </p:txBody>
      </p:sp>
      <p:pic>
        <p:nvPicPr>
          <p:cNvPr id="7" name="Imagem 450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6" y="930730"/>
            <a:ext cx="6391820" cy="3371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2480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 bwMode="auto">
          <a:xfrm>
            <a:off x="-797719" y="664337"/>
            <a:ext cx="8291513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s-ES" altLang="pt-PT" sz="2000" dirty="0">
                <a:solidFill>
                  <a:srgbClr val="808000"/>
                </a:solidFill>
                <a:latin typeface="Corbel" panose="020B0503020204020204" pitchFamily="34" charset="0"/>
              </a:rPr>
              <a:t>SISTEMA DE INDICADORES OTALEX (SIO)</a:t>
            </a:r>
          </a:p>
        </p:txBody>
      </p:sp>
      <p:sp>
        <p:nvSpPr>
          <p:cNvPr id="5" name="4 Marcador de número de diapositiva"/>
          <p:cNvSpPr txBox="1">
            <a:spLocks noGrp="1"/>
          </p:cNvSpPr>
          <p:nvPr/>
        </p:nvSpPr>
        <p:spPr>
          <a:xfrm>
            <a:off x="8532813" y="6161088"/>
            <a:ext cx="395287" cy="220662"/>
          </a:xfrm>
          <a:prstGeom prst="rect">
            <a:avLst/>
          </a:prstGeom>
          <a:noFill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B8FA7A54-8283-49FA-8206-CABA42BBAAB3}" type="slidenum">
              <a:rPr lang="es-ES" altLang="pt-PT" sz="1000" i="1">
                <a:solidFill>
                  <a:srgbClr val="898989"/>
                </a:solidFill>
                <a:latin typeface="Corbel" panose="020B0503020204020204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s-ES" altLang="pt-PT" sz="1000" i="1">
              <a:solidFill>
                <a:srgbClr val="898989"/>
              </a:solidFill>
              <a:latin typeface="Corbel" panose="020B0503020204020204" pitchFamily="34" charset="0"/>
            </a:endParaRPr>
          </a:p>
        </p:txBody>
      </p:sp>
      <p:pic>
        <p:nvPicPr>
          <p:cNvPr id="6" name="Picture 5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13" y="1125538"/>
            <a:ext cx="62865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68538" y="1412875"/>
            <a:ext cx="1871662" cy="20161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PT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284663" y="1341438"/>
            <a:ext cx="2374900" cy="4318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PT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32588" y="1268413"/>
            <a:ext cx="1871662" cy="20161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PT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827088" y="4076700"/>
            <a:ext cx="2879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s-ES_tradnl" altLang="pt-PT">
                <a:solidFill>
                  <a:prstClr val="black"/>
                </a:solidFill>
                <a:cs typeface="Arial" panose="020B0604020202020204" pitchFamily="34" charset="0"/>
              </a:rPr>
              <a:t>Lista de indicadores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1547813" y="3429000"/>
            <a:ext cx="936625" cy="7207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PT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V="1">
            <a:off x="3348038" y="1773238"/>
            <a:ext cx="1871662" cy="37433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PT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V="1">
            <a:off x="7092950" y="3284538"/>
            <a:ext cx="358775" cy="22320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PT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827088" y="4076700"/>
            <a:ext cx="2879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s-ES_tradnl" altLang="pt-PT">
                <a:solidFill>
                  <a:prstClr val="black"/>
                </a:solidFill>
                <a:cs typeface="Arial" panose="020B0604020202020204" pitchFamily="34" charset="0"/>
              </a:rPr>
              <a:t>Lista de indicadores</a:t>
            </a: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 flipV="1">
            <a:off x="1547813" y="3429000"/>
            <a:ext cx="936625" cy="7207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PT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pSp>
        <p:nvGrpSpPr>
          <p:cNvPr id="18" name="Group 20"/>
          <p:cNvGrpSpPr>
            <a:grpSpLocks/>
          </p:cNvGrpSpPr>
          <p:nvPr/>
        </p:nvGrpSpPr>
        <p:grpSpPr bwMode="auto">
          <a:xfrm>
            <a:off x="827088" y="1412875"/>
            <a:ext cx="3313112" cy="3030538"/>
            <a:chOff x="521" y="890"/>
            <a:chExt cx="2087" cy="1909"/>
          </a:xfrm>
        </p:grpSpPr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1429" y="890"/>
              <a:ext cx="1179" cy="1270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pt-PT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521" y="2568"/>
              <a:ext cx="181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s-ES_tradnl" altLang="pt-PT">
                  <a:solidFill>
                    <a:prstClr val="black"/>
                  </a:solidFill>
                  <a:cs typeface="Arial" panose="020B0604020202020204" pitchFamily="34" charset="0"/>
                </a:rPr>
                <a:t>Lista de indicadores</a:t>
              </a: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V="1">
              <a:off x="975" y="2160"/>
              <a:ext cx="590" cy="45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pt-PT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2246313" y="5494710"/>
            <a:ext cx="2879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s-ES_tradnl" altLang="pt-PT" dirty="0" err="1">
                <a:solidFill>
                  <a:prstClr val="black"/>
                </a:solidFill>
                <a:cs typeface="Arial" panose="020B0604020202020204" pitchFamily="34" charset="0"/>
              </a:rPr>
              <a:t>Ferramentas</a:t>
            </a:r>
            <a:r>
              <a:rPr lang="es-ES_tradnl" altLang="pt-PT" dirty="0">
                <a:solidFill>
                  <a:prstClr val="black"/>
                </a:solidFill>
                <a:cs typeface="Arial" panose="020B0604020202020204" pitchFamily="34" charset="0"/>
              </a:rPr>
              <a:t> de </a:t>
            </a:r>
            <a:r>
              <a:rPr lang="es-ES_tradnl" altLang="pt-PT" dirty="0" err="1">
                <a:solidFill>
                  <a:prstClr val="black"/>
                </a:solidFill>
                <a:cs typeface="Arial" panose="020B0604020202020204" pitchFamily="34" charset="0"/>
              </a:rPr>
              <a:t>Navegação</a:t>
            </a:r>
            <a:endParaRPr lang="es-ES_tradnl" altLang="pt-PT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V="1">
            <a:off x="3348038" y="1773238"/>
            <a:ext cx="1871662" cy="37433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PT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6732588" y="1268413"/>
            <a:ext cx="1871662" cy="20161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PT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 flipV="1">
            <a:off x="7092950" y="3284538"/>
            <a:ext cx="358775" cy="22320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PT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pSp>
        <p:nvGrpSpPr>
          <p:cNvPr id="30" name="Group 32"/>
          <p:cNvGrpSpPr>
            <a:grpSpLocks/>
          </p:cNvGrpSpPr>
          <p:nvPr/>
        </p:nvGrpSpPr>
        <p:grpSpPr bwMode="auto">
          <a:xfrm>
            <a:off x="5722937" y="1268413"/>
            <a:ext cx="3097213" cy="4643438"/>
            <a:chOff x="3605" y="799"/>
            <a:chExt cx="1951" cy="2925"/>
          </a:xfrm>
        </p:grpSpPr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3605" y="3493"/>
              <a:ext cx="19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s-ES_tradnl" altLang="pt-PT" dirty="0" err="1">
                  <a:solidFill>
                    <a:prstClr val="black"/>
                  </a:solidFill>
                  <a:cs typeface="Arial" panose="020B0604020202020204" pitchFamily="34" charset="0"/>
                </a:rPr>
                <a:t>Layers</a:t>
              </a:r>
              <a:r>
                <a:rPr lang="es-ES_tradnl" altLang="pt-PT" dirty="0">
                  <a:solidFill>
                    <a:prstClr val="black"/>
                  </a:solidFill>
                  <a:cs typeface="Arial" panose="020B0604020202020204" pitchFamily="34" charset="0"/>
                </a:rPr>
                <a:t>, Información </a:t>
              </a:r>
              <a:r>
                <a:rPr lang="es-ES_tradnl" altLang="pt-PT" dirty="0" err="1">
                  <a:solidFill>
                    <a:prstClr val="black"/>
                  </a:solidFill>
                  <a:cs typeface="Arial" panose="020B0604020202020204" pitchFamily="34" charset="0"/>
                </a:rPr>
                <a:t>eLeyenda</a:t>
              </a:r>
              <a:endParaRPr lang="es-ES_tradnl" altLang="pt-PT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4241" y="799"/>
              <a:ext cx="1179" cy="1270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pt-PT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 flipV="1">
              <a:off x="4468" y="2069"/>
              <a:ext cx="226" cy="140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pt-PT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4950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recipitac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125538"/>
            <a:ext cx="6215063" cy="497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-512285" y="674689"/>
            <a:ext cx="8291513" cy="417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altLang="pt-PT" sz="2000" dirty="0">
                <a:solidFill>
                  <a:srgbClr val="8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DE INDICADORES OTALEX (SIO)</a:t>
            </a:r>
          </a:p>
        </p:txBody>
      </p:sp>
      <p:sp>
        <p:nvSpPr>
          <p:cNvPr id="6" name="3 Marcador de fecha"/>
          <p:cNvSpPr txBox="1">
            <a:spLocks noGrp="1"/>
          </p:cNvSpPr>
          <p:nvPr/>
        </p:nvSpPr>
        <p:spPr>
          <a:xfrm>
            <a:off x="96838" y="6165850"/>
            <a:ext cx="4979987" cy="220663"/>
          </a:xfrm>
          <a:prstGeom prst="rect">
            <a:avLst/>
          </a:prstGeom>
          <a:noFill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000" i="1">
                <a:solidFill>
                  <a:schemeClr val="tx1">
                    <a:tint val="75000"/>
                  </a:schemeClr>
                </a:solidFill>
                <a:latin typeface="Corbel" pitchFamily="34" charset="0"/>
                <a:cs typeface="+mn-cs"/>
              </a:rPr>
              <a:t>Palacio de Congresos y Exposiciones de Mérida, 4 de junio de 2013 / 4 de junho de 2013</a:t>
            </a:r>
          </a:p>
        </p:txBody>
      </p:sp>
      <p:sp>
        <p:nvSpPr>
          <p:cNvPr id="7" name="4 Marcador de número de diapositiva"/>
          <p:cNvSpPr txBox="1">
            <a:spLocks noGrp="1"/>
          </p:cNvSpPr>
          <p:nvPr/>
        </p:nvSpPr>
        <p:spPr>
          <a:xfrm>
            <a:off x="8532813" y="6161088"/>
            <a:ext cx="395287" cy="220662"/>
          </a:xfrm>
          <a:prstGeom prst="rect">
            <a:avLst/>
          </a:prstGeom>
          <a:noFill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398D3DEA-8D2F-483E-B957-56464358A29E}" type="slidenum">
              <a:rPr lang="es-ES" altLang="pt-PT" sz="1000" i="1">
                <a:solidFill>
                  <a:srgbClr val="898989"/>
                </a:solidFill>
                <a:latin typeface="Corbel" panose="020B0503020204020204" pitchFamily="34" charset="0"/>
              </a:rPr>
              <a:pPr algn="r" eaLnBrk="1" hangingPunct="1"/>
              <a:t>12</a:t>
            </a:fld>
            <a:endParaRPr lang="es-ES" altLang="pt-PT" sz="1000" i="1">
              <a:solidFill>
                <a:srgbClr val="898989"/>
              </a:solidFill>
              <a:latin typeface="Corbel" panose="020B0503020204020204" pitchFamily="34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95288" y="4718050"/>
            <a:ext cx="2879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altLang="pt-PT" dirty="0" err="1"/>
              <a:t>Visualização</a:t>
            </a:r>
            <a:r>
              <a:rPr lang="es-ES_tradnl" altLang="pt-PT" dirty="0"/>
              <a:t> de indicadores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627313" y="2276475"/>
            <a:ext cx="1152525" cy="4318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PT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1258888" y="2708275"/>
            <a:ext cx="1512887" cy="20891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8944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4775" y="1096566"/>
            <a:ext cx="5257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Publicar na IDEOTALEX mapas temáticos em tempo real através de um SERVIDOR standard SOS OGC V2.0: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Fontes de dados externas:</a:t>
            </a:r>
          </a:p>
          <a:p>
            <a:r>
              <a:rPr lang="pt-PT" sz="2000" dirty="0"/>
              <a:t>– Dados REPICA y </a:t>
            </a:r>
            <a:r>
              <a:rPr lang="pt-PT" sz="2000" dirty="0" err="1"/>
              <a:t>QualAir</a:t>
            </a:r>
            <a:endParaRPr lang="pt-PT" sz="2000" dirty="0"/>
          </a:p>
          <a:p>
            <a:r>
              <a:rPr lang="pt-PT" sz="2000" dirty="0"/>
              <a:t>– AEMET – Espanha</a:t>
            </a:r>
          </a:p>
          <a:p>
            <a:r>
              <a:rPr lang="pt-PT" sz="2000" dirty="0"/>
              <a:t>– IPMA (Portugal)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Fontes de </a:t>
            </a:r>
            <a:r>
              <a:rPr lang="pt-PT" sz="2000" dirty="0" err="1"/>
              <a:t>datos</a:t>
            </a:r>
            <a:r>
              <a:rPr lang="pt-PT" sz="2000" dirty="0"/>
              <a:t> internas:</a:t>
            </a:r>
          </a:p>
          <a:p>
            <a:r>
              <a:rPr lang="pt-PT" sz="2000" dirty="0"/>
              <a:t>– Estações Meio Ambiental (EMA - Évora)</a:t>
            </a:r>
          </a:p>
          <a:p>
            <a:endParaRPr lang="pt-P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Criar visualizador de intercambio de dados standard SOS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Criar aplicação servidor de mapas on-line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Publicação WMS, WFS de mapas temáticos segundos os dados fornecidos</a:t>
            </a: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2025083" y="526653"/>
            <a:ext cx="2360613" cy="56991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82945" tIns="41473" rIns="82945" bIns="41473" anchor="ctr"/>
          <a:lstStyle>
            <a:lvl1pPr defTabSz="82867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82867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8286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828675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828675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defRPr/>
            </a:pPr>
            <a:r>
              <a:rPr lang="en-US" sz="3200" b="1" dirty="0" err="1">
                <a:solidFill>
                  <a:srgbClr val="009999"/>
                </a:solidFill>
                <a:latin typeface="Arial"/>
              </a:rPr>
              <a:t>Objetivos</a:t>
            </a:r>
            <a:endParaRPr lang="en-US" sz="3200" b="1" dirty="0">
              <a:solidFill>
                <a:srgbClr val="009999"/>
              </a:solidFill>
              <a:latin typeface="Arial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29" y="1199525"/>
            <a:ext cx="5849636" cy="419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02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57199" y="914400"/>
            <a:ext cx="5362598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9999"/>
                </a:solidFill>
                <a:latin typeface="Arial"/>
              </a:rPr>
              <a:t>O que é o </a:t>
            </a:r>
            <a:r>
              <a:rPr lang="en-US" sz="3200" b="1" dirty="0" err="1">
                <a:solidFill>
                  <a:srgbClr val="009999"/>
                </a:solidFill>
                <a:latin typeface="Arial"/>
              </a:rPr>
              <a:t>serviço</a:t>
            </a:r>
            <a:r>
              <a:rPr lang="en-US" sz="3200" b="1" dirty="0">
                <a:solidFill>
                  <a:srgbClr val="009999"/>
                </a:solidFill>
                <a:latin typeface="Arial"/>
              </a:rPr>
              <a:t> SOS? E Sensor ML</a:t>
            </a:r>
            <a:r>
              <a:rPr lang="en-US" sz="2800" b="1" dirty="0">
                <a:solidFill>
                  <a:srgbClr val="009999"/>
                </a:solidFill>
                <a:latin typeface="Arial"/>
              </a:rPr>
              <a:t> ? </a:t>
            </a:r>
          </a:p>
          <a:p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O padrão SOS é aplicável aos casos de uso em que os dados do sensor precisam ser geridos de forma interoperável. </a:t>
            </a:r>
          </a:p>
          <a:p>
            <a:r>
              <a:rPr lang="pt-PT" altLang="pt-PT" sz="2000" dirty="0">
                <a:solidFill>
                  <a:srgbClr val="212121"/>
                </a:solidFill>
                <a:latin typeface="inherit"/>
              </a:rPr>
              <a:t>P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ermite: </a:t>
            </a:r>
          </a:p>
          <a:p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• consultas de observações, </a:t>
            </a: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metadados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 de sensores, bem como representações de características observadas. </a:t>
            </a:r>
          </a:p>
          <a:p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• registrar novos sensores e remover os existentes. </a:t>
            </a:r>
          </a:p>
          <a:p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• inserção de novas observações do sensor.</a:t>
            </a:r>
          </a:p>
          <a:p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• o objetivo do Sensor </a:t>
            </a: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Model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 </a:t>
            </a: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Language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 (</a:t>
            </a: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SensorML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) é fornecer uma maneira de definir processos associados com a medição de observações. </a:t>
            </a:r>
            <a:endParaRPr lang="pt-PT" dirty="0"/>
          </a:p>
        </p:txBody>
      </p:sp>
      <p:pic>
        <p:nvPicPr>
          <p:cNvPr id="5" name="Marcador de Posição de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5515" y="1264602"/>
            <a:ext cx="6441864" cy="483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65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40764" y="266927"/>
            <a:ext cx="4419600" cy="1325563"/>
          </a:xfrm>
        </p:spPr>
        <p:txBody>
          <a:bodyPr/>
          <a:lstStyle/>
          <a:p>
            <a:r>
              <a:rPr lang="en-US" b="1" dirty="0" err="1">
                <a:solidFill>
                  <a:srgbClr val="009999"/>
                </a:solidFill>
                <a:latin typeface="Arial"/>
              </a:rPr>
              <a:t>Esquema</a:t>
            </a:r>
            <a:r>
              <a:rPr lang="en-US" b="1" dirty="0">
                <a:solidFill>
                  <a:srgbClr val="009999"/>
                </a:solidFill>
                <a:latin typeface="Arial"/>
              </a:rPr>
              <a:t> Geral 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885" y="1426236"/>
            <a:ext cx="4997357" cy="452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91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62699" y="988139"/>
            <a:ext cx="11559187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2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Fontes ambientais externas: 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pt-PT" altLang="pt-PT" sz="2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Dados meteorológicos de 38 estações ambientais do Conselho de Extremadura 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pt-PT" altLang="pt-PT" sz="2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Confederação Hidrográfica do Poço: SAIH </a:t>
            </a:r>
            <a:r>
              <a:rPr kumimoji="0" lang="pt-PT" altLang="pt-PT" sz="24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Tajo</a:t>
            </a:r>
            <a:endParaRPr kumimoji="0" lang="pt-PT" altLang="pt-PT" sz="24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inherit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pt-PT" altLang="pt-PT" sz="2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Confederação Hidrográfica Guadiana: SAIH Guadiana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pt-PT" altLang="pt-PT" sz="2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 Agência Meteorológica Espanhola: AEMET - rede de dados de qualidade do ar REPICA da Junta de Extremadura - Dados radiológicos do Serviço de Radiologia da Junta de Extremadura 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pt-PT" altLang="pt-PT" sz="24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Red</a:t>
            </a:r>
            <a:r>
              <a:rPr kumimoji="0" lang="pt-PT" altLang="pt-PT" sz="2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 de qualidade do ar REDAIR em português - Dados ambientais da Universidade de Évora</a:t>
            </a:r>
          </a:p>
          <a:p>
            <a:pPr marL="171450" lvl="0" indent="-17145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pt-PT" altLang="pt-PT" sz="2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Dados meteorológicos do</a:t>
            </a:r>
            <a:r>
              <a:rPr lang="pt-PT" sz="2400" b="0" i="0" dirty="0">
                <a:solidFill>
                  <a:srgbClr val="23466B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PT" sz="2400" b="0" i="0" dirty="0">
                <a:effectLst/>
                <a:latin typeface="Arial" panose="020B0604020202020204" pitchFamily="34" charset="0"/>
              </a:rPr>
              <a:t>Instituto Português do Mar e da Atmosfera,</a:t>
            </a:r>
            <a:r>
              <a:rPr kumimoji="0" lang="pt-PT" altLang="pt-PT" sz="2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. 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pt-PT" altLang="pt-PT" sz="2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inherit"/>
              </a:rPr>
              <a:t>Fontes ambientais internas: - EMA: Velocidade do vento, direção do vento, temperatura do ar, umidade ar relativo, pressão atmosférica, radiação solar global (IRN), Radiação fotossintética ativa (PAR), radiação UV-A, radiação UV-B, Radioatividade alfa, radioatividade beta, radioatividade gama</a:t>
            </a:r>
            <a:r>
              <a:rPr kumimoji="0" lang="pt-PT" altLang="pt-P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242413" y="477103"/>
            <a:ext cx="1436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9999"/>
                </a:solidFill>
                <a:latin typeface="Arial"/>
              </a:rPr>
              <a:t>Dados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00363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752556" y="934303"/>
            <a:ext cx="1436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9999"/>
                </a:solidFill>
                <a:latin typeface="Arial"/>
              </a:rPr>
              <a:t>Dados</a:t>
            </a:r>
            <a:endParaRPr lang="pt-PT" dirty="0"/>
          </a:p>
        </p:txBody>
      </p:sp>
      <p:sp>
        <p:nvSpPr>
          <p:cNvPr id="5" name="Retângulo 4"/>
          <p:cNvSpPr/>
          <p:nvPr/>
        </p:nvSpPr>
        <p:spPr>
          <a:xfrm>
            <a:off x="494357" y="1519078"/>
            <a:ext cx="41592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0" i="0" u="none" strike="noStrike" baseline="0" dirty="0">
                <a:solidFill>
                  <a:srgbClr val="000081"/>
                </a:solidFill>
              </a:rPr>
              <a:t>Estação ambiental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/>
              <a:t>Na Universidade de  Évora (Portugal)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/>
              <a:t>Conexão GPRS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/>
              <a:t>SQL Server</a:t>
            </a:r>
            <a:endParaRPr lang="pt-PT" sz="2400" b="0" i="0" u="none" strike="noStrike" baseline="0" dirty="0">
              <a:solidFill>
                <a:srgbClr val="00008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051" y="1159329"/>
            <a:ext cx="2360315" cy="229874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72204" y="348646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b="0" i="0" u="none" strike="noStrike" baseline="0" dirty="0">
                <a:solidFill>
                  <a:srgbClr val="000081"/>
                </a:solidFill>
                <a:latin typeface="Ubuntu"/>
              </a:rPr>
              <a:t>AEMET</a:t>
            </a:r>
            <a:endParaRPr lang="pt-PT" dirty="0"/>
          </a:p>
        </p:txBody>
      </p:sp>
      <p:sp>
        <p:nvSpPr>
          <p:cNvPr id="8" name="Retângulo 7"/>
          <p:cNvSpPr/>
          <p:nvPr/>
        </p:nvSpPr>
        <p:spPr>
          <a:xfrm>
            <a:off x="672204" y="3884194"/>
            <a:ext cx="438965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0" i="0" u="none" strike="noStrike" baseline="0" dirty="0" err="1"/>
              <a:t>Acceso</a:t>
            </a:r>
            <a:r>
              <a:rPr lang="pt-PT" sz="2400" b="0" i="0" u="none" strike="noStrike" baseline="0" dirty="0"/>
              <a:t> por FTP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0" i="0" u="none" strike="noStrike" baseline="0" dirty="0"/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0" i="0" u="none" strike="noStrike" baseline="0" dirty="0" err="1"/>
              <a:t>Acceso</a:t>
            </a:r>
            <a:r>
              <a:rPr lang="pt-PT" sz="2400" b="0" i="0" u="none" strike="noStrike" baseline="0" dirty="0"/>
              <a:t> restrito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0" i="0" u="none" strike="noStrike" baseline="0" dirty="0"/>
              <a:t>49 estações (10')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0" i="0" u="none" strike="noStrike" baseline="0" dirty="0"/>
              <a:t>2 estações históricas (1920)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0" i="0" u="none" strike="noStrike" baseline="0" dirty="0"/>
              <a:t>1 estação</a:t>
            </a:r>
            <a:r>
              <a:rPr lang="pt-PT" sz="2400" b="0" i="0" u="none" strike="noStrike" dirty="0"/>
              <a:t> de</a:t>
            </a:r>
            <a:r>
              <a:rPr lang="pt-PT" sz="2400" b="0" i="0" u="none" strike="noStrike" baseline="0" dirty="0"/>
              <a:t> contaminação</a:t>
            </a:r>
            <a:endParaRPr lang="pt-PT" sz="2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357" y="3699529"/>
            <a:ext cx="3028757" cy="2300249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8998366" y="1847034"/>
            <a:ext cx="23989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>
                <a:latin typeface="Imprima-Regular"/>
              </a:rPr>
              <a:t>Temperatura Vento</a:t>
            </a:r>
          </a:p>
          <a:p>
            <a:r>
              <a:rPr lang="pt-PT" dirty="0">
                <a:latin typeface="Imprima-Regular"/>
              </a:rPr>
              <a:t>Humidade Radiação IR</a:t>
            </a:r>
          </a:p>
          <a:p>
            <a:r>
              <a:rPr lang="es-ES" dirty="0" err="1">
                <a:latin typeface="Imprima-Regular"/>
              </a:rPr>
              <a:t>Radiação</a:t>
            </a:r>
            <a:r>
              <a:rPr lang="es-ES" dirty="0">
                <a:latin typeface="Imprima-Regular"/>
              </a:rPr>
              <a:t> UVA </a:t>
            </a:r>
            <a:r>
              <a:rPr lang="es-ES" dirty="0" err="1">
                <a:latin typeface="Imprima-Regular"/>
              </a:rPr>
              <a:t>Radiacão</a:t>
            </a:r>
            <a:r>
              <a:rPr lang="es-ES" dirty="0">
                <a:latin typeface="Imprima-Regular"/>
              </a:rPr>
              <a:t> </a:t>
            </a:r>
            <a:r>
              <a:rPr lang="es-ES" dirty="0">
                <a:latin typeface="DejaVuSans"/>
              </a:rPr>
              <a:t>α</a:t>
            </a:r>
            <a:r>
              <a:rPr lang="es-ES" dirty="0">
                <a:latin typeface="Imprima-Regular"/>
              </a:rPr>
              <a:t>, </a:t>
            </a:r>
            <a:r>
              <a:rPr lang="es-ES" dirty="0">
                <a:latin typeface="DejaVuSans"/>
              </a:rPr>
              <a:t>β</a:t>
            </a:r>
            <a:r>
              <a:rPr lang="es-ES" dirty="0">
                <a:latin typeface="Imprima-Regular"/>
              </a:rPr>
              <a:t>, </a:t>
            </a:r>
            <a:r>
              <a:rPr lang="es-ES" dirty="0">
                <a:latin typeface="DejaVuSans"/>
              </a:rPr>
              <a:t>γ</a:t>
            </a:r>
            <a:r>
              <a:rPr lang="es-ES" dirty="0">
                <a:latin typeface="Imprima-Regular"/>
              </a:rPr>
              <a:t>...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16385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449279" y="1644134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b="0" i="0" u="none" strike="noStrike" baseline="0" dirty="0">
                <a:solidFill>
                  <a:srgbClr val="000081"/>
                </a:solidFill>
                <a:latin typeface="Ubuntu"/>
              </a:rPr>
              <a:t>REDAREX</a:t>
            </a:r>
            <a:endParaRPr lang="pt-PT" dirty="0"/>
          </a:p>
        </p:txBody>
      </p:sp>
      <p:sp>
        <p:nvSpPr>
          <p:cNvPr id="7" name="Retângulo 6"/>
          <p:cNvSpPr/>
          <p:nvPr/>
        </p:nvSpPr>
        <p:spPr>
          <a:xfrm>
            <a:off x="752556" y="934303"/>
            <a:ext cx="1436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9999"/>
                </a:solidFill>
                <a:latin typeface="Arial"/>
              </a:rPr>
              <a:t>Dados</a:t>
            </a:r>
            <a:endParaRPr lang="pt-PT" dirty="0"/>
          </a:p>
        </p:txBody>
      </p:sp>
      <p:sp>
        <p:nvSpPr>
          <p:cNvPr id="8" name="Retângulo 7"/>
          <p:cNvSpPr/>
          <p:nvPr/>
        </p:nvSpPr>
        <p:spPr>
          <a:xfrm>
            <a:off x="449279" y="2138522"/>
            <a:ext cx="41880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HTML - </a:t>
            </a:r>
            <a:r>
              <a:rPr lang="pt-PT" sz="2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scrapping</a:t>
            </a:r>
            <a:endParaRPr lang="pt-PT" sz="24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2 estaciones </a:t>
            </a:r>
            <a:r>
              <a:rPr lang="pt-PT" sz="2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ahora</a:t>
            </a:r>
            <a:endParaRPr lang="pt-PT" sz="24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37 estaciones </a:t>
            </a:r>
            <a:r>
              <a:rPr lang="pt-PT" sz="2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pt-PT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total</a:t>
            </a:r>
            <a:endParaRPr lang="pt-P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71128"/>
            <a:ext cx="3048600" cy="233726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9298281" y="1676857"/>
            <a:ext cx="24779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Temperatura Vento</a:t>
            </a:r>
          </a:p>
          <a:p>
            <a:r>
              <a:rPr lang="pt-PT" dirty="0"/>
              <a:t>Humidade Precipitação</a:t>
            </a:r>
          </a:p>
          <a:p>
            <a:r>
              <a:rPr lang="pt-PT" dirty="0"/>
              <a:t>Radiação solar Insolação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94304" y="4433421"/>
            <a:ext cx="40480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0" i="0" u="none" strike="noStrike" baseline="0" dirty="0"/>
              <a:t>Acesso por correio</a:t>
            </a:r>
            <a:r>
              <a:rPr lang="pt-PT" sz="2400" dirty="0"/>
              <a:t> </a:t>
            </a:r>
            <a:r>
              <a:rPr lang="pt-PT" sz="2400" b="0" i="0" u="none" strike="noStrike" baseline="0" dirty="0" err="1"/>
              <a:t>electrónico</a:t>
            </a:r>
            <a:endParaRPr lang="pt-PT" sz="2400" b="0" i="0" u="none" strike="noStrike" baseline="0" dirty="0"/>
          </a:p>
          <a:p>
            <a:r>
              <a:rPr lang="pt-PT" sz="2400" b="0" i="0" u="none" strike="noStrike" baseline="0" dirty="0"/>
              <a:t>CSV</a:t>
            </a:r>
          </a:p>
          <a:p>
            <a:r>
              <a:rPr lang="pt-PT" sz="2400" b="0" i="0" u="none" strike="noStrike" baseline="0" dirty="0"/>
              <a:t>6 estaciones</a:t>
            </a:r>
            <a:endParaRPr lang="pt-PT" sz="2400" dirty="0"/>
          </a:p>
        </p:txBody>
      </p:sp>
      <p:sp>
        <p:nvSpPr>
          <p:cNvPr id="12" name="Retângulo 11"/>
          <p:cNvSpPr/>
          <p:nvPr/>
        </p:nvSpPr>
        <p:spPr>
          <a:xfrm>
            <a:off x="449279" y="4064089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b="0" i="0" u="none" strike="noStrike" baseline="0" dirty="0">
                <a:solidFill>
                  <a:srgbClr val="000081"/>
                </a:solidFill>
                <a:latin typeface="Ubuntu"/>
              </a:rPr>
              <a:t>REPICA</a:t>
            </a:r>
            <a:endParaRPr lang="pt-PT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343" y="3795164"/>
            <a:ext cx="1993078" cy="2199843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9144600" y="4064089"/>
            <a:ext cx="20323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>Vento Temperatura</a:t>
            </a:r>
          </a:p>
          <a:p>
            <a:r>
              <a:rPr lang="pt-PT" dirty="0"/>
              <a:t>Humidade SO2</a:t>
            </a:r>
          </a:p>
          <a:p>
            <a:r>
              <a:rPr lang="pt-PT" dirty="0"/>
              <a:t>CO NO</a:t>
            </a:r>
          </a:p>
          <a:p>
            <a:r>
              <a:rPr lang="pt-PT" dirty="0"/>
              <a:t>NO2 NOX</a:t>
            </a:r>
          </a:p>
          <a:p>
            <a:r>
              <a:rPr lang="pt-PT" dirty="0"/>
              <a:t>O3 Benzeno</a:t>
            </a:r>
          </a:p>
        </p:txBody>
      </p:sp>
    </p:spTree>
    <p:extLst>
      <p:ext uri="{BB962C8B-B14F-4D97-AF65-F5344CB8AC3E}">
        <p14:creationId xmlns:p14="http://schemas.microsoft.com/office/powerpoint/2010/main" val="3198274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74169" y="842975"/>
            <a:ext cx="9051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 b="1" dirty="0">
                <a:solidFill>
                  <a:srgbClr val="009999"/>
                </a:solidFill>
                <a:latin typeface="Arial"/>
              </a:rPr>
              <a:t>Sensor Web </a:t>
            </a:r>
            <a:r>
              <a:rPr lang="pt-PT" sz="3600" b="1" dirty="0" err="1">
                <a:solidFill>
                  <a:srgbClr val="009999"/>
                </a:solidFill>
                <a:latin typeface="Arial"/>
              </a:rPr>
              <a:t>Enablement</a:t>
            </a:r>
            <a:r>
              <a:rPr lang="pt-PT" sz="3600" b="1" dirty="0">
                <a:solidFill>
                  <a:srgbClr val="009999"/>
                </a:solidFill>
                <a:latin typeface="Arial"/>
              </a:rPr>
              <a:t> no OTALEX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291" y="1489306"/>
            <a:ext cx="6247849" cy="447762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20941" y="1615116"/>
            <a:ext cx="4207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dirty="0"/>
              <a:t>Sensor MLO &amp; MSOS SOS-T</a:t>
            </a:r>
          </a:p>
        </p:txBody>
      </p:sp>
      <p:sp>
        <p:nvSpPr>
          <p:cNvPr id="8" name="Retângulo 7"/>
          <p:cNvSpPr/>
          <p:nvPr/>
        </p:nvSpPr>
        <p:spPr>
          <a:xfrm>
            <a:off x="781559" y="2635711"/>
            <a:ext cx="36467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0" i="0" u="none" strike="noStrike" baseline="0" dirty="0">
                <a:solidFill>
                  <a:srgbClr val="000000"/>
                </a:solidFill>
              </a:rPr>
              <a:t>Servidor SOS </a:t>
            </a:r>
            <a:r>
              <a:rPr lang="pt-PT" sz="2400" b="1" i="0" u="none" strike="noStrike" baseline="0" dirty="0">
                <a:solidFill>
                  <a:srgbClr val="810000"/>
                </a:solidFill>
              </a:rPr>
              <a:t>52 </a:t>
            </a:r>
            <a:r>
              <a:rPr lang="pt-PT" sz="2400" b="1" i="0" u="none" strike="noStrike" baseline="0" dirty="0" err="1">
                <a:solidFill>
                  <a:srgbClr val="810000"/>
                </a:solidFill>
              </a:rPr>
              <a:t>north</a:t>
            </a:r>
            <a:r>
              <a:rPr lang="pt-PT" sz="2400" b="1" i="0" u="none" strike="noStrike" baseline="0" dirty="0">
                <a:solidFill>
                  <a:srgbClr val="810000"/>
                </a:solidFill>
              </a:rPr>
              <a:t> </a:t>
            </a:r>
            <a:r>
              <a:rPr lang="pt-PT" sz="2400" b="0" i="0" u="none" strike="noStrike" baseline="0" dirty="0">
                <a:solidFill>
                  <a:srgbClr val="000000"/>
                </a:solidFill>
              </a:rPr>
              <a:t>3.5.1</a:t>
            </a:r>
          </a:p>
          <a:p>
            <a:r>
              <a:rPr lang="pt-PT" sz="2400" b="0" i="0" u="none" strike="noStrike" baseline="0" dirty="0">
                <a:solidFill>
                  <a:srgbClr val="000000"/>
                </a:solidFill>
              </a:rPr>
              <a:t>– SOS 1.0 y 2.0</a:t>
            </a:r>
          </a:p>
          <a:p>
            <a:r>
              <a:rPr lang="pt-PT" sz="2400" b="0" i="0" u="none" strike="noStrike" baseline="0" dirty="0">
                <a:solidFill>
                  <a:srgbClr val="000000"/>
                </a:solidFill>
              </a:rPr>
              <a:t>● </a:t>
            </a:r>
            <a:r>
              <a:rPr lang="pt-PT" sz="2400" b="0" i="0" u="none" strike="noStrike" baseline="0" dirty="0" err="1">
                <a:solidFill>
                  <a:srgbClr val="000000"/>
                </a:solidFill>
              </a:rPr>
              <a:t>Postgres</a:t>
            </a:r>
            <a:r>
              <a:rPr lang="pt-PT" sz="2400" b="0" i="0" u="none" strike="noStrike" baseline="0" dirty="0">
                <a:solidFill>
                  <a:srgbClr val="000000"/>
                </a:solidFill>
              </a:rPr>
              <a:t>/</a:t>
            </a:r>
            <a:r>
              <a:rPr lang="pt-PT" sz="2400" b="0" i="0" u="none" strike="noStrike" baseline="0" dirty="0" err="1">
                <a:solidFill>
                  <a:srgbClr val="810000"/>
                </a:solidFill>
              </a:rPr>
              <a:t>PostGIS</a:t>
            </a:r>
            <a:endParaRPr lang="pt-PT" sz="2400" b="0" i="0" u="none" strike="noStrike" baseline="0" dirty="0">
              <a:solidFill>
                <a:srgbClr val="810000"/>
              </a:solidFill>
            </a:endParaRPr>
          </a:p>
          <a:p>
            <a:r>
              <a:rPr lang="pt-PT" sz="2400" b="0" i="0" u="none" strike="noStrike" baseline="0" dirty="0">
                <a:solidFill>
                  <a:srgbClr val="000000"/>
                </a:solidFill>
              </a:rPr>
              <a:t>● </a:t>
            </a:r>
            <a:r>
              <a:rPr lang="pt-PT" sz="2400" b="0" i="0" u="none" strike="noStrike" baseline="0" dirty="0" err="1">
                <a:solidFill>
                  <a:srgbClr val="810000"/>
                </a:solidFill>
              </a:rPr>
              <a:t>GeoKettle</a:t>
            </a:r>
            <a:endParaRPr lang="pt-PT" sz="2400" b="0" i="0" u="none" strike="noStrike" baseline="0" dirty="0">
              <a:solidFill>
                <a:srgbClr val="810000"/>
              </a:solidFill>
            </a:endParaRPr>
          </a:p>
          <a:p>
            <a:r>
              <a:rPr lang="pt-PT" sz="2400" b="0" i="0" u="none" strike="noStrike" baseline="0" dirty="0">
                <a:solidFill>
                  <a:srgbClr val="000000"/>
                </a:solidFill>
              </a:rPr>
              <a:t>● </a:t>
            </a:r>
            <a:r>
              <a:rPr lang="pt-PT" sz="2400" b="0" i="1" u="none" strike="noStrike" baseline="0" dirty="0" err="1">
                <a:solidFill>
                  <a:srgbClr val="000000"/>
                </a:solidFill>
              </a:rPr>
              <a:t>Scrapping</a:t>
            </a:r>
            <a:r>
              <a:rPr lang="pt-PT" sz="2400" b="0" i="1" u="none" strike="noStrike" baseline="0" dirty="0">
                <a:solidFill>
                  <a:srgbClr val="000000"/>
                </a:solidFill>
              </a:rPr>
              <a:t> </a:t>
            </a:r>
            <a:r>
              <a:rPr lang="pt-PT" sz="2400" b="0" i="0" u="none" strike="noStrike" baseline="0" dirty="0">
                <a:solidFill>
                  <a:srgbClr val="000000"/>
                </a:solidFill>
              </a:rPr>
              <a:t>de REDAREX: </a:t>
            </a:r>
            <a:r>
              <a:rPr lang="pt-PT" sz="2400" dirty="0">
                <a:solidFill>
                  <a:srgbClr val="000000"/>
                </a:solidFill>
              </a:rPr>
              <a:t>desenvolvimento </a:t>
            </a:r>
            <a:r>
              <a:rPr lang="pt-PT" sz="2400" b="0" i="0" u="none" strike="noStrike" baseline="0" dirty="0" err="1">
                <a:solidFill>
                  <a:srgbClr val="000000"/>
                </a:solidFill>
              </a:rPr>
              <a:t>ad-hoc</a:t>
            </a:r>
            <a:endParaRPr lang="pt-PT" sz="2400" dirty="0"/>
          </a:p>
        </p:txBody>
      </p:sp>
      <p:sp>
        <p:nvSpPr>
          <p:cNvPr id="9" name="Retângulo 8"/>
          <p:cNvSpPr/>
          <p:nvPr/>
        </p:nvSpPr>
        <p:spPr>
          <a:xfrm>
            <a:off x="468123" y="2264146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b="0" i="0" u="none" strike="noStrike" baseline="0" dirty="0">
                <a:solidFill>
                  <a:srgbClr val="000081"/>
                </a:solidFill>
                <a:latin typeface="Ubuntu"/>
              </a:rPr>
              <a:t>Componentes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43054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346201"/>
            <a:ext cx="4608512" cy="430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Marcador de Posição de Conteúdo 2"/>
          <p:cNvSpPr txBox="1">
            <a:spLocks/>
          </p:cNvSpPr>
          <p:nvPr/>
        </p:nvSpPr>
        <p:spPr bwMode="auto">
          <a:xfrm>
            <a:off x="6708775" y="1909763"/>
            <a:ext cx="341947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pt-P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pt-PT" altLang="pt-PT" sz="1400" dirty="0"/>
              <a:t>Territórios de baixa densidade  populacional( hab7 km</a:t>
            </a:r>
            <a:r>
              <a:rPr lang="pt-PT" altLang="pt-PT" sz="1400" baseline="30000" dirty="0"/>
              <a:t>2</a:t>
            </a:r>
            <a:r>
              <a:rPr lang="pt-PT" altLang="pt-PT" sz="1400" dirty="0"/>
              <a:t>)</a:t>
            </a:r>
          </a:p>
          <a:p>
            <a:endParaRPr lang="pt-PT" altLang="pt-PT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t-PT" altLang="pt-PT" sz="1400" dirty="0"/>
              <a:t>Alentejo - 18,5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altLang="pt-PT" sz="1400" dirty="0"/>
              <a:t>Extremadura – 26,5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altLang="pt-PT" sz="1400" dirty="0"/>
              <a:t>Centro – 75,3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altLang="pt-PT" sz="1400" dirty="0"/>
              <a:t>UE27 – 115,9 </a:t>
            </a:r>
          </a:p>
          <a:p>
            <a:endParaRPr lang="en-US" altLang="pt-PT" sz="1400" b="1" dirty="0"/>
          </a:p>
          <a:p>
            <a:r>
              <a:rPr lang="en-US" altLang="pt-PT" sz="1400" b="1" dirty="0"/>
              <a:t>6% da </a:t>
            </a:r>
            <a:r>
              <a:rPr lang="en-US" altLang="pt-PT" sz="1400" b="1" dirty="0" err="1"/>
              <a:t>População</a:t>
            </a:r>
            <a:r>
              <a:rPr lang="en-US" altLang="pt-PT" sz="1400" b="1" dirty="0"/>
              <a:t> da Peninsula </a:t>
            </a:r>
            <a:r>
              <a:rPr lang="en-US" altLang="pt-PT" sz="1400" b="1" dirty="0" err="1"/>
              <a:t>Ibérica</a:t>
            </a:r>
            <a:r>
              <a:rPr lang="en-US" altLang="pt-PT" sz="1400" b="1" dirty="0"/>
              <a:t> </a:t>
            </a:r>
          </a:p>
          <a:p>
            <a:endParaRPr lang="en-US" altLang="pt-PT" sz="1400" b="1" dirty="0"/>
          </a:p>
          <a:p>
            <a:r>
              <a:rPr lang="en-US" altLang="pt-PT" sz="1400" b="1" dirty="0" err="1"/>
              <a:t>Área</a:t>
            </a:r>
            <a:endParaRPr lang="en-US" altLang="pt-PT" sz="1400" b="1" dirty="0"/>
          </a:p>
          <a:p>
            <a:r>
              <a:rPr lang="en-US" altLang="pt-PT" sz="1400" b="1" dirty="0"/>
              <a:t>92.532 km2</a:t>
            </a:r>
          </a:p>
          <a:p>
            <a:r>
              <a:rPr lang="en-US" altLang="pt-PT" sz="1400" b="1" dirty="0"/>
              <a:t>16% da </a:t>
            </a:r>
            <a:r>
              <a:rPr lang="en-US" altLang="pt-PT" sz="1400" b="1" dirty="0" err="1"/>
              <a:t>área</a:t>
            </a:r>
            <a:r>
              <a:rPr lang="en-US" altLang="pt-PT" sz="1400" b="1" dirty="0"/>
              <a:t>  da Peninsula </a:t>
            </a:r>
            <a:r>
              <a:rPr lang="en-US" altLang="pt-PT" sz="1400" b="1" dirty="0" err="1"/>
              <a:t>Ibérica</a:t>
            </a:r>
            <a:endParaRPr lang="en-US" altLang="pt-PT" sz="1400" b="1" dirty="0"/>
          </a:p>
          <a:p>
            <a:endParaRPr lang="pt-PT" altLang="pt-PT" sz="1400" dirty="0"/>
          </a:p>
          <a:p>
            <a:endParaRPr lang="en-US" altLang="pt-PT" sz="1400" b="1" dirty="0"/>
          </a:p>
          <a:p>
            <a:endParaRPr lang="en-US" altLang="pt-PT" sz="1400" b="1" dirty="0"/>
          </a:p>
        </p:txBody>
      </p:sp>
      <p:pic>
        <p:nvPicPr>
          <p:cNvPr id="6" name="Imagem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2" y="828676"/>
            <a:ext cx="273685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854755" y="828676"/>
            <a:ext cx="3313113" cy="64611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pt-P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pt-PT" sz="3600" b="1" dirty="0">
                <a:solidFill>
                  <a:srgbClr val="009999"/>
                </a:solidFill>
                <a:latin typeface="+mj-lt"/>
                <a:ea typeface="+mj-ea"/>
                <a:cs typeface="+mj-cs"/>
              </a:rPr>
              <a:t>INTRODUÇÃO</a:t>
            </a:r>
            <a:endParaRPr lang="pt-PT" sz="3600" b="1" dirty="0">
              <a:solidFill>
                <a:srgbClr val="009999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0412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055" y="1309307"/>
            <a:ext cx="7713425" cy="49923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340070" y="108978"/>
            <a:ext cx="8016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rgbClr val="009999"/>
                </a:solidFill>
                <a:latin typeface="Arial"/>
              </a:rPr>
              <a:t>Extração Transformação e Carregamento</a:t>
            </a:r>
          </a:p>
        </p:txBody>
      </p:sp>
    </p:spTree>
    <p:extLst>
      <p:ext uri="{BB962C8B-B14F-4D97-AF65-F5344CB8AC3E}">
        <p14:creationId xmlns:p14="http://schemas.microsoft.com/office/powerpoint/2010/main" val="2685144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16" y="1074174"/>
            <a:ext cx="6716587" cy="50259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534806" y="1657443"/>
            <a:ext cx="1714842" cy="5033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6" name="Retângulo 5"/>
          <p:cNvSpPr/>
          <p:nvPr/>
        </p:nvSpPr>
        <p:spPr>
          <a:xfrm>
            <a:off x="1206811" y="470371"/>
            <a:ext cx="78820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 b="1" dirty="0">
                <a:solidFill>
                  <a:srgbClr val="009999"/>
                </a:solidFill>
                <a:latin typeface="Arial"/>
              </a:rPr>
              <a:t>Inserção</a:t>
            </a:r>
          </a:p>
        </p:txBody>
      </p:sp>
    </p:spTree>
    <p:extLst>
      <p:ext uri="{BB962C8B-B14F-4D97-AF65-F5344CB8AC3E}">
        <p14:creationId xmlns:p14="http://schemas.microsoft.com/office/powerpoint/2010/main" val="3017269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519" y="634963"/>
            <a:ext cx="6631618" cy="496231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465123" y="1398401"/>
            <a:ext cx="1797269" cy="5439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6" name="Retângulo 5"/>
          <p:cNvSpPr/>
          <p:nvPr/>
        </p:nvSpPr>
        <p:spPr>
          <a:xfrm>
            <a:off x="1206811" y="470371"/>
            <a:ext cx="78820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 b="1" dirty="0">
                <a:solidFill>
                  <a:srgbClr val="009999"/>
                </a:solidFill>
                <a:latin typeface="Arial"/>
              </a:rPr>
              <a:t>Resposta</a:t>
            </a:r>
          </a:p>
        </p:txBody>
      </p:sp>
    </p:spTree>
    <p:extLst>
      <p:ext uri="{BB962C8B-B14F-4D97-AF65-F5344CB8AC3E}">
        <p14:creationId xmlns:p14="http://schemas.microsoft.com/office/powerpoint/2010/main" val="524312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116929" y="590551"/>
            <a:ext cx="63506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4400" b="1" dirty="0">
                <a:solidFill>
                  <a:srgbClr val="009999"/>
                </a:solidFill>
                <a:latin typeface="Arial"/>
              </a:rPr>
              <a:t>Mapas Temáticos</a:t>
            </a:r>
          </a:p>
        </p:txBody>
      </p:sp>
      <p:sp>
        <p:nvSpPr>
          <p:cNvPr id="5" name="Retângulo 4"/>
          <p:cNvSpPr/>
          <p:nvPr/>
        </p:nvSpPr>
        <p:spPr>
          <a:xfrm>
            <a:off x="514350" y="1358384"/>
            <a:ext cx="98107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0" i="0" u="none" strike="noStrike" baseline="0" dirty="0">
                <a:solidFill>
                  <a:srgbClr val="000081"/>
                </a:solidFill>
                <a:latin typeface="Ubuntu"/>
              </a:rPr>
              <a:t>Desde a base de datos</a:t>
            </a:r>
          </a:p>
          <a:p>
            <a:r>
              <a:rPr lang="es-ES" sz="2800" b="0" i="0" u="none" strike="noStrike" baseline="0" dirty="0">
                <a:solidFill>
                  <a:srgbClr val="000000"/>
                </a:solidFill>
                <a:latin typeface="Ubuntu"/>
              </a:rPr>
              <a:t>Vistas que </a:t>
            </a:r>
            <a:r>
              <a:rPr lang="es-ES" sz="2800" b="1" i="0" u="none" strike="noStrike" baseline="0" dirty="0" err="1">
                <a:solidFill>
                  <a:srgbClr val="810000"/>
                </a:solidFill>
                <a:latin typeface="Ubuntu-Bold"/>
              </a:rPr>
              <a:t>simplifi</a:t>
            </a:r>
            <a:r>
              <a:rPr lang="es-ES" sz="2800" b="1" dirty="0" err="1">
                <a:solidFill>
                  <a:srgbClr val="810000"/>
                </a:solidFill>
                <a:latin typeface="Ubuntu-Bold"/>
              </a:rPr>
              <a:t>cação</a:t>
            </a:r>
            <a:r>
              <a:rPr lang="es-ES" sz="2800" b="1" dirty="0">
                <a:solidFill>
                  <a:srgbClr val="810000"/>
                </a:solidFill>
                <a:latin typeface="Ubuntu-Bold"/>
              </a:rPr>
              <a:t> </a:t>
            </a:r>
            <a:r>
              <a:rPr lang="es-ES" sz="2800" b="0" i="0" u="none" strike="noStrike" baseline="0" dirty="0">
                <a:solidFill>
                  <a:srgbClr val="000000"/>
                </a:solidFill>
                <a:latin typeface="Ubuntu"/>
              </a:rPr>
              <a:t>do esquema </a:t>
            </a:r>
          </a:p>
          <a:p>
            <a:r>
              <a:rPr lang="pt-PT" sz="2800" b="0" i="0" u="none" strike="noStrike" baseline="0" dirty="0">
                <a:solidFill>
                  <a:srgbClr val="000000"/>
                </a:solidFill>
                <a:latin typeface="Ubuntu"/>
              </a:rPr>
              <a:t>SOS para cada variável:</a:t>
            </a:r>
          </a:p>
          <a:p>
            <a:r>
              <a:rPr lang="pt-PT" sz="2800" b="0" i="0" u="none" strike="noStrike" baseline="0" dirty="0">
                <a:solidFill>
                  <a:srgbClr val="000000"/>
                </a:solidFill>
                <a:latin typeface="OpenSymbol"/>
              </a:rPr>
              <a:t>● </a:t>
            </a:r>
            <a:r>
              <a:rPr lang="pt-PT" sz="2800" b="0" i="0" u="none" strike="noStrike" baseline="0" dirty="0">
                <a:solidFill>
                  <a:srgbClr val="000000"/>
                </a:solidFill>
                <a:latin typeface="Ubuntu"/>
              </a:rPr>
              <a:t>Identificação</a:t>
            </a:r>
          </a:p>
          <a:p>
            <a:r>
              <a:rPr lang="pt-PT" sz="2800" b="0" i="0" u="none" strike="noStrike" baseline="0" dirty="0">
                <a:solidFill>
                  <a:srgbClr val="000000"/>
                </a:solidFill>
                <a:latin typeface="OpenSymbol"/>
              </a:rPr>
              <a:t>● </a:t>
            </a:r>
            <a:r>
              <a:rPr lang="pt-PT" sz="2800" b="0" i="0" u="none" strike="noStrike" baseline="0" dirty="0">
                <a:solidFill>
                  <a:srgbClr val="000000"/>
                </a:solidFill>
                <a:latin typeface="Ubuntu"/>
              </a:rPr>
              <a:t>Data</a:t>
            </a:r>
          </a:p>
          <a:p>
            <a:r>
              <a:rPr lang="pt-PT" sz="2800" b="0" i="0" u="none" strike="noStrike" baseline="0" dirty="0">
                <a:solidFill>
                  <a:srgbClr val="000000"/>
                </a:solidFill>
                <a:latin typeface="OpenSymbol"/>
              </a:rPr>
              <a:t>● </a:t>
            </a:r>
            <a:r>
              <a:rPr lang="pt-PT" sz="2800" b="0" i="0" u="none" strike="noStrike" baseline="0" dirty="0">
                <a:solidFill>
                  <a:srgbClr val="000000"/>
                </a:solidFill>
                <a:latin typeface="Ubuntu"/>
              </a:rPr>
              <a:t>Valor da medida agregada ou resumida</a:t>
            </a:r>
            <a:endParaRPr lang="pt-PT" sz="2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4207046"/>
            <a:ext cx="6896442" cy="206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41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457200" y="1655683"/>
            <a:ext cx="69723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dirty="0">
                <a:solidFill>
                  <a:srgbClr val="000000"/>
                </a:solidFill>
                <a:latin typeface="Ubuntu"/>
              </a:rPr>
              <a:t>Camadas</a:t>
            </a:r>
            <a:r>
              <a:rPr lang="pt-PT" sz="2800" b="0" i="0" u="none" strike="noStrike" baseline="0" dirty="0">
                <a:solidFill>
                  <a:srgbClr val="000000"/>
                </a:solidFill>
                <a:latin typeface="Ubuntu"/>
              </a:rPr>
              <a:t> </a:t>
            </a:r>
            <a:r>
              <a:rPr lang="pt-PT" sz="2800" b="1" i="0" u="none" strike="noStrike" baseline="0" dirty="0">
                <a:solidFill>
                  <a:srgbClr val="810000"/>
                </a:solidFill>
                <a:latin typeface="Ubuntu-Bold"/>
              </a:rPr>
              <a:t>SQL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800" dirty="0"/>
              <a:t>Acesso a visualizações ou consultas complexas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800" dirty="0"/>
              <a:t>Suporte temporário: duas opções - Passar parâmetros com validação - Usando o suporte de tempo no WMS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800" dirty="0"/>
              <a:t> Render das transformações - interpolação </a:t>
            </a:r>
            <a:r>
              <a:rPr lang="pt-PT" sz="2800" dirty="0" err="1"/>
              <a:t>Barnes</a:t>
            </a:r>
            <a:r>
              <a:rPr lang="pt-PT" sz="2800" dirty="0"/>
              <a:t> (medidas → </a:t>
            </a:r>
            <a:r>
              <a:rPr lang="pt-PT" sz="2800" dirty="0" err="1"/>
              <a:t>raster</a:t>
            </a:r>
            <a:r>
              <a:rPr lang="pt-PT" sz="2800" dirty="0"/>
              <a:t>) - Curvas de nível (</a:t>
            </a:r>
            <a:r>
              <a:rPr lang="pt-PT" sz="2800" dirty="0" err="1"/>
              <a:t>raster</a:t>
            </a:r>
            <a:r>
              <a:rPr lang="pt-PT" sz="2800" dirty="0"/>
              <a:t> → </a:t>
            </a:r>
            <a:r>
              <a:rPr lang="pt-PT" sz="2800" dirty="0" err="1"/>
              <a:t>vectorial</a:t>
            </a:r>
            <a:r>
              <a:rPr lang="pt-PT" sz="2800" dirty="0"/>
              <a:t>) - Amostragem </a:t>
            </a:r>
            <a:r>
              <a:rPr lang="pt-PT" sz="2800" dirty="0" err="1"/>
              <a:t>raster</a:t>
            </a:r>
            <a:r>
              <a:rPr lang="pt-PT" sz="2800" dirty="0"/>
              <a:t> (</a:t>
            </a:r>
            <a:r>
              <a:rPr lang="pt-PT" sz="2800" dirty="0" err="1"/>
              <a:t>raster</a:t>
            </a:r>
            <a:r>
              <a:rPr lang="pt-PT" sz="2800" dirty="0"/>
              <a:t> → </a:t>
            </a:r>
            <a:r>
              <a:rPr lang="pt-PT" sz="2800" dirty="0" err="1"/>
              <a:t>vector</a:t>
            </a:r>
            <a:r>
              <a:rPr lang="pt-PT" sz="2800" dirty="0"/>
              <a:t>)</a:t>
            </a:r>
          </a:p>
        </p:txBody>
      </p:sp>
      <p:sp>
        <p:nvSpPr>
          <p:cNvPr id="9" name="Retângulo 8"/>
          <p:cNvSpPr/>
          <p:nvPr/>
        </p:nvSpPr>
        <p:spPr>
          <a:xfrm>
            <a:off x="1246787" y="886242"/>
            <a:ext cx="48492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PT" sz="4400" b="1" dirty="0">
                <a:solidFill>
                  <a:srgbClr val="009999"/>
                </a:solidFill>
                <a:latin typeface="Arial"/>
              </a:rPr>
              <a:t>Mapas Temáticos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420" y="2574670"/>
            <a:ext cx="4512287" cy="256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9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685800" y="1196975"/>
            <a:ext cx="7772400" cy="5556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altLang="pt-PT" sz="4400" b="1" dirty="0" err="1">
                <a:solidFill>
                  <a:srgbClr val="009999"/>
                </a:solidFill>
                <a:latin typeface="Arial"/>
                <a:ea typeface="+mn-ea"/>
                <a:cs typeface="+mn-cs"/>
              </a:rPr>
              <a:t>Desafios</a:t>
            </a:r>
            <a:endParaRPr lang="en-GB" altLang="pt-PT" sz="4400" b="1" dirty="0">
              <a:solidFill>
                <a:srgbClr val="009999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Marcador de Posição de Conteúdo 2"/>
          <p:cNvSpPr txBox="1">
            <a:spLocks/>
          </p:cNvSpPr>
          <p:nvPr/>
        </p:nvSpPr>
        <p:spPr>
          <a:xfrm>
            <a:off x="685800" y="1812925"/>
            <a:ext cx="10839450" cy="443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PT" altLang="pt-PT" dirty="0"/>
              <a:t>Manter o SIO atualizado; 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PT" altLang="pt-PT" dirty="0"/>
              <a:t>Promover o uso e usabilidade da IDE-OTALEX;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pt-PT" altLang="pt-PT" sz="2400" dirty="0"/>
              <a:t>Escolas, administração pública, instituições privadas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PT" altLang="pt-PT" dirty="0"/>
              <a:t>Promover o conhecimento do Território aos mais pequenos – WEB didática – geografia, espanhol, português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PT" altLang="pt-PT" dirty="0"/>
              <a:t>Não fazer depender a continuidade dos financiamentos externos;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PT" altLang="pt-PT" dirty="0"/>
              <a:t>Criar uma dinâmica em volta deste sistema de </a:t>
            </a:r>
            <a:r>
              <a:rPr lang="pt-PT" altLang="pt-PT" i="1" dirty="0"/>
              <a:t>retro </a:t>
            </a:r>
            <a:r>
              <a:rPr lang="pt-PT" altLang="pt-PT" i="1" dirty="0" err="1"/>
              <a:t>feed</a:t>
            </a:r>
            <a:endParaRPr lang="pt-PT" altLang="pt-PT" i="1" dirty="0"/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en-GB" altLang="pt-PT" dirty="0"/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endParaRPr lang="en-GB" altLang="pt-PT" dirty="0"/>
          </a:p>
        </p:txBody>
      </p:sp>
    </p:spTree>
    <p:extLst>
      <p:ext uri="{BB962C8B-B14F-4D97-AF65-F5344CB8AC3E}">
        <p14:creationId xmlns:p14="http://schemas.microsoft.com/office/powerpoint/2010/main" val="2065510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527" y="3337870"/>
            <a:ext cx="3098451" cy="222217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338349" y="2052320"/>
            <a:ext cx="1037336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100" b="1" dirty="0">
                <a:solidFill>
                  <a:srgbClr val="009999"/>
                </a:solidFill>
                <a:latin typeface="Arial"/>
              </a:rPr>
              <a:t>Muito Obrigada pela vossa atenção!</a:t>
            </a:r>
          </a:p>
        </p:txBody>
      </p:sp>
    </p:spTree>
    <p:extLst>
      <p:ext uri="{BB962C8B-B14F-4D97-AF65-F5344CB8AC3E}">
        <p14:creationId xmlns:p14="http://schemas.microsoft.com/office/powerpoint/2010/main" val="2357031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95"/>
          <p:cNvSpPr txBox="1">
            <a:spLocks noChangeArrowheads="1"/>
          </p:cNvSpPr>
          <p:nvPr/>
        </p:nvSpPr>
        <p:spPr bwMode="auto">
          <a:xfrm>
            <a:off x="2707707" y="4672579"/>
            <a:ext cx="61404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39" tIns="42452" rIns="81639" bIns="42452">
            <a:spAutoFit/>
          </a:bodyPr>
          <a:lstStyle>
            <a:defPPr>
              <a:defRPr lang="pt-P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pt-PT" sz="1800">
              <a:solidFill>
                <a:srgbClr val="000000"/>
              </a:solidFill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1531370" y="1667442"/>
            <a:ext cx="1293812" cy="725487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FF00"/>
            </a:solidFill>
            <a:miter lim="800000"/>
            <a:headEnd/>
            <a:tailEnd/>
          </a:ln>
        </p:spPr>
        <p:txBody>
          <a:bodyPr wrap="none" lIns="81639" tIns="42452" rIns="81639" bIns="42452" anchor="ctr"/>
          <a:lstStyle>
            <a:defPPr>
              <a:defRPr lang="pt-P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pt-PT" sz="1800">
                <a:solidFill>
                  <a:schemeClr val="bg1"/>
                </a:solidFill>
                <a:latin typeface="Times New Roman" panose="02020603050405020304" pitchFamily="18" charset="0"/>
              </a:rPr>
              <a:t>COORDSIG</a:t>
            </a: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2926782" y="1667442"/>
            <a:ext cx="1293813" cy="725487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FF00"/>
            </a:solidFill>
            <a:miter lim="800000"/>
            <a:headEnd/>
            <a:tailEnd/>
          </a:ln>
        </p:spPr>
        <p:txBody>
          <a:bodyPr wrap="none" lIns="81639" tIns="42452" rIns="81639" bIns="42452" anchor="ctr"/>
          <a:lstStyle>
            <a:defPPr>
              <a:defRPr lang="pt-P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pt-PT" sz="1800">
                <a:solidFill>
                  <a:schemeClr val="bg1"/>
                </a:solidFill>
                <a:latin typeface="Times New Roman" panose="02020603050405020304" pitchFamily="18" charset="0"/>
              </a:rPr>
              <a:t>PLANEXAL</a:t>
            </a: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4295207" y="1667442"/>
            <a:ext cx="1292225" cy="725487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FF00"/>
            </a:solidFill>
            <a:miter lim="800000"/>
            <a:headEnd/>
            <a:tailEnd/>
          </a:ln>
        </p:spPr>
        <p:txBody>
          <a:bodyPr wrap="none" lIns="81639" tIns="42452" rIns="81639" bIns="42452" anchor="ctr"/>
          <a:lstStyle>
            <a:defPPr>
              <a:defRPr lang="pt-P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pt-PT" sz="1800">
                <a:solidFill>
                  <a:schemeClr val="bg1"/>
                </a:solidFill>
                <a:latin typeface="Times New Roman" panose="02020603050405020304" pitchFamily="18" charset="0"/>
              </a:rPr>
              <a:t>GEOALEX</a:t>
            </a: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5662045" y="1667442"/>
            <a:ext cx="1293812" cy="725487"/>
          </a:xfrm>
          <a:prstGeom prst="ellipse">
            <a:avLst/>
          </a:prstGeom>
          <a:solidFill>
            <a:srgbClr val="99CCFF"/>
          </a:solidFill>
          <a:ln w="9360">
            <a:solidFill>
              <a:srgbClr val="00FF00"/>
            </a:solidFill>
            <a:miter lim="800000"/>
            <a:headEnd/>
            <a:tailEnd/>
          </a:ln>
        </p:spPr>
        <p:txBody>
          <a:bodyPr wrap="none" lIns="81639" tIns="42452" rIns="81639" bIns="42452" anchor="ctr"/>
          <a:lstStyle>
            <a:defPPr>
              <a:defRPr lang="pt-P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pt-PT" sz="1800">
                <a:solidFill>
                  <a:schemeClr val="bg1"/>
                </a:solidFill>
                <a:latin typeface="Times New Roman" panose="02020603050405020304" pitchFamily="18" charset="0"/>
              </a:rPr>
              <a:t>OTALEX</a:t>
            </a: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1640907" y="3000942"/>
            <a:ext cx="847725" cy="1470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42452" rIns="81639" bIns="42452">
            <a:spAutoFit/>
          </a:bodyPr>
          <a:lstStyle>
            <a:defPPr>
              <a:defRPr lang="pt-P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buSzPct val="100000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lang="es-ES" sz="1800" dirty="0">
                <a:latin typeface="+mj-lt"/>
              </a:rPr>
              <a:t>IPCC AMDE </a:t>
            </a:r>
            <a:r>
              <a:rPr lang="es-ES" sz="1800" dirty="0">
                <a:solidFill>
                  <a:schemeClr val="accent2"/>
                </a:solidFill>
                <a:latin typeface="+mj-lt"/>
              </a:rPr>
              <a:t>JE MMA GA</a:t>
            </a:r>
            <a:endParaRPr lang="en-GB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6" name="Rectangle 108"/>
          <p:cNvSpPr>
            <a:spLocks noChangeArrowheads="1"/>
          </p:cNvSpPr>
          <p:nvPr/>
        </p:nvSpPr>
        <p:spPr bwMode="auto">
          <a:xfrm>
            <a:off x="3014095" y="3004117"/>
            <a:ext cx="9779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945" tIns="41473" rIns="82945" bIns="41473">
            <a:spAutoFit/>
          </a:bodyPr>
          <a:lstStyle>
            <a:defPPr>
              <a:defRPr lang="pt-P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sz="1800" dirty="0">
                <a:latin typeface="+mj-lt"/>
              </a:rPr>
              <a:t>AMDE </a:t>
            </a:r>
          </a:p>
          <a:p>
            <a:pPr>
              <a:defRPr/>
            </a:pPr>
            <a:r>
              <a:rPr lang="es-ES" sz="1800" dirty="0">
                <a:solidFill>
                  <a:schemeClr val="accent2"/>
                </a:solidFill>
                <a:latin typeface="+mj-lt"/>
              </a:rPr>
              <a:t>JE</a:t>
            </a:r>
          </a:p>
        </p:txBody>
      </p:sp>
      <p:sp>
        <p:nvSpPr>
          <p:cNvPr id="27" name="Text Box 109"/>
          <p:cNvSpPr txBox="1">
            <a:spLocks noChangeArrowheads="1"/>
          </p:cNvSpPr>
          <p:nvPr/>
        </p:nvSpPr>
        <p:spPr bwMode="auto">
          <a:xfrm>
            <a:off x="4417445" y="2916804"/>
            <a:ext cx="1046162" cy="2299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945" tIns="41473" rIns="82945" bIns="41473">
            <a:spAutoFit/>
          </a:bodyPr>
          <a:lstStyle>
            <a:defPPr>
              <a:defRPr lang="pt-P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sz="1800" dirty="0">
                <a:latin typeface="+mj-lt"/>
              </a:rPr>
              <a:t>IGP AMDE</a:t>
            </a:r>
            <a:endParaRPr lang="es-ES" sz="1800" dirty="0">
              <a:solidFill>
                <a:schemeClr val="accent2"/>
              </a:solidFill>
              <a:latin typeface="+mj-lt"/>
            </a:endParaRPr>
          </a:p>
          <a:p>
            <a:pPr>
              <a:defRPr/>
            </a:pPr>
            <a:r>
              <a:rPr lang="es-ES" sz="1800" dirty="0">
                <a:solidFill>
                  <a:schemeClr val="accent2"/>
                </a:solidFill>
                <a:latin typeface="+mj-lt"/>
              </a:rPr>
              <a:t>JE</a:t>
            </a:r>
          </a:p>
          <a:p>
            <a:pPr>
              <a:defRPr/>
            </a:pPr>
            <a:r>
              <a:rPr lang="es-ES" sz="1800" dirty="0">
                <a:solidFill>
                  <a:schemeClr val="accent2"/>
                </a:solidFill>
                <a:latin typeface="+mj-lt"/>
              </a:rPr>
              <a:t>IGN</a:t>
            </a:r>
          </a:p>
          <a:p>
            <a:pPr>
              <a:defRPr/>
            </a:pPr>
            <a:r>
              <a:rPr lang="es-ES" sz="1800" dirty="0">
                <a:latin typeface="+mj-lt"/>
              </a:rPr>
              <a:t>CCDRA AMNA </a:t>
            </a:r>
            <a:r>
              <a:rPr lang="es-ES" sz="1800" dirty="0">
                <a:solidFill>
                  <a:schemeClr val="accent2"/>
                </a:solidFill>
                <a:latin typeface="+mj-lt"/>
              </a:rPr>
              <a:t>DB </a:t>
            </a:r>
          </a:p>
          <a:p>
            <a:pPr>
              <a:defRPr/>
            </a:pPr>
            <a:r>
              <a:rPr lang="es-ES" sz="1800" dirty="0">
                <a:solidFill>
                  <a:schemeClr val="accent2"/>
                </a:solidFill>
                <a:latin typeface="+mj-lt"/>
              </a:rPr>
              <a:t>GRCE</a:t>
            </a:r>
          </a:p>
        </p:txBody>
      </p:sp>
      <p:sp>
        <p:nvSpPr>
          <p:cNvPr id="28" name="Text Box 110"/>
          <p:cNvSpPr txBox="1">
            <a:spLocks noChangeArrowheads="1"/>
          </p:cNvSpPr>
          <p:nvPr/>
        </p:nvSpPr>
        <p:spPr bwMode="auto">
          <a:xfrm>
            <a:off x="5754120" y="2891404"/>
            <a:ext cx="1111250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945" tIns="41473" rIns="82945" bIns="41473">
            <a:spAutoFit/>
          </a:bodyPr>
          <a:lstStyle>
            <a:defPPr>
              <a:defRPr lang="pt-P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sz="1800" dirty="0">
                <a:latin typeface="+mj-lt"/>
              </a:rPr>
              <a:t>IGP AMDE </a:t>
            </a:r>
            <a:r>
              <a:rPr lang="es-ES" sz="1800" dirty="0">
                <a:solidFill>
                  <a:schemeClr val="accent2"/>
                </a:solidFill>
                <a:latin typeface="+mj-lt"/>
              </a:rPr>
              <a:t>JE</a:t>
            </a:r>
          </a:p>
          <a:p>
            <a:pPr>
              <a:defRPr/>
            </a:pPr>
            <a:r>
              <a:rPr lang="es-ES" sz="1800" dirty="0">
                <a:solidFill>
                  <a:schemeClr val="accent2"/>
                </a:solidFill>
                <a:latin typeface="+mj-lt"/>
              </a:rPr>
              <a:t>IGN</a:t>
            </a:r>
          </a:p>
          <a:p>
            <a:pPr>
              <a:defRPr/>
            </a:pPr>
            <a:r>
              <a:rPr lang="es-ES" sz="1800" dirty="0">
                <a:latin typeface="+mj-lt"/>
              </a:rPr>
              <a:t>CCDRA AMNA </a:t>
            </a:r>
            <a:r>
              <a:rPr lang="es-ES" sz="1800" dirty="0">
                <a:solidFill>
                  <a:schemeClr val="accent2"/>
                </a:solidFill>
                <a:latin typeface="+mj-lt"/>
              </a:rPr>
              <a:t>DB GRCE</a:t>
            </a:r>
          </a:p>
          <a:p>
            <a:pPr>
              <a:defRPr/>
            </a:pPr>
            <a:r>
              <a:rPr lang="es-ES" sz="1800" dirty="0">
                <a:solidFill>
                  <a:schemeClr val="accent2"/>
                </a:solidFill>
                <a:latin typeface="+mj-lt"/>
              </a:rPr>
              <a:t>UEX</a:t>
            </a:r>
          </a:p>
          <a:p>
            <a:pPr>
              <a:defRPr/>
            </a:pPr>
            <a:r>
              <a:rPr lang="es-ES" sz="1800" dirty="0" err="1">
                <a:latin typeface="+mj-lt"/>
              </a:rPr>
              <a:t>UÉvora</a:t>
            </a:r>
            <a:endParaRPr lang="es-ES" sz="1800" dirty="0">
              <a:latin typeface="+mj-lt"/>
            </a:endParaRPr>
          </a:p>
          <a:p>
            <a:pPr>
              <a:spcBef>
                <a:spcPct val="50000"/>
              </a:spcBef>
              <a:defRPr/>
            </a:pPr>
            <a:r>
              <a:rPr lang="es-ES" sz="1800" dirty="0">
                <a:latin typeface="+mj-lt"/>
              </a:rPr>
              <a:t>EDIA</a:t>
            </a:r>
          </a:p>
        </p:txBody>
      </p:sp>
      <p:sp>
        <p:nvSpPr>
          <p:cNvPr id="29" name="Rectangle 111"/>
          <p:cNvSpPr>
            <a:spLocks noChangeArrowheads="1"/>
          </p:cNvSpPr>
          <p:nvPr/>
        </p:nvSpPr>
        <p:spPr bwMode="auto">
          <a:xfrm>
            <a:off x="1458345" y="2516754"/>
            <a:ext cx="816451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defPPr>
              <a:defRPr lang="pt-P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pt-PT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1997-2000        2002-04        2004-06         2006-08         2009-11        2011-15</a:t>
            </a:r>
            <a:endParaRPr lang="es-ES" altLang="pt-PT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7030470" y="1667442"/>
            <a:ext cx="1271587" cy="720725"/>
          </a:xfrm>
          <a:prstGeom prst="ellipse">
            <a:avLst/>
          </a:prstGeom>
          <a:solidFill>
            <a:srgbClr val="99CCFF"/>
          </a:solidFill>
          <a:ln w="9525">
            <a:solidFill>
              <a:srgbClr val="00FF00"/>
            </a:solidFill>
            <a:round/>
            <a:headEnd/>
            <a:tailEnd/>
          </a:ln>
        </p:spPr>
        <p:txBody>
          <a:bodyPr wrap="none" lIns="91430" tIns="45715" rIns="91430" bIns="45715" anchor="ctr"/>
          <a:lstStyle>
            <a:defPPr>
              <a:defRPr lang="pt-P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pt-PT" sz="1800">
                <a:solidFill>
                  <a:schemeClr val="bg1"/>
                </a:solidFill>
                <a:latin typeface="Times New Roman" panose="02020603050405020304" pitchFamily="18" charset="0"/>
              </a:rPr>
              <a:t>OTALEX II</a:t>
            </a:r>
          </a:p>
        </p:txBody>
      </p:sp>
      <p:sp>
        <p:nvSpPr>
          <p:cNvPr id="31" name="Text Box 117"/>
          <p:cNvSpPr txBox="1">
            <a:spLocks noChangeArrowheads="1"/>
          </p:cNvSpPr>
          <p:nvPr/>
        </p:nvSpPr>
        <p:spPr bwMode="auto">
          <a:xfrm>
            <a:off x="7181282" y="2916804"/>
            <a:ext cx="1109663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945" tIns="41473" rIns="82945" bIns="41473">
            <a:spAutoFit/>
          </a:bodyPr>
          <a:lstStyle>
            <a:defPPr>
              <a:defRPr lang="pt-P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sz="1800" dirty="0">
                <a:latin typeface="+mj-lt"/>
              </a:rPr>
              <a:t>IGP CIMAC </a:t>
            </a:r>
            <a:r>
              <a:rPr lang="es-ES" sz="1800" dirty="0">
                <a:solidFill>
                  <a:schemeClr val="accent2"/>
                </a:solidFill>
                <a:latin typeface="+mj-lt"/>
              </a:rPr>
              <a:t>JE</a:t>
            </a:r>
          </a:p>
          <a:p>
            <a:pPr>
              <a:defRPr/>
            </a:pPr>
            <a:r>
              <a:rPr lang="es-ES" sz="1800" dirty="0">
                <a:solidFill>
                  <a:schemeClr val="accent2"/>
                </a:solidFill>
                <a:latin typeface="+mj-lt"/>
              </a:rPr>
              <a:t> IGN</a:t>
            </a:r>
          </a:p>
          <a:p>
            <a:pPr>
              <a:defRPr/>
            </a:pPr>
            <a:r>
              <a:rPr lang="es-ES" sz="1800" dirty="0">
                <a:latin typeface="+mj-lt"/>
              </a:rPr>
              <a:t>CCDRA CIMAA </a:t>
            </a:r>
            <a:r>
              <a:rPr lang="es-ES" sz="1800" dirty="0">
                <a:solidFill>
                  <a:schemeClr val="accent2"/>
                </a:solidFill>
                <a:latin typeface="+mj-lt"/>
              </a:rPr>
              <a:t>DB </a:t>
            </a:r>
            <a:r>
              <a:rPr lang="es-ES" sz="1800" i="1" dirty="0">
                <a:latin typeface="+mj-lt"/>
              </a:rPr>
              <a:t>GRCE</a:t>
            </a:r>
          </a:p>
          <a:p>
            <a:pPr>
              <a:defRPr/>
            </a:pPr>
            <a:r>
              <a:rPr lang="es-ES" sz="1800" dirty="0">
                <a:solidFill>
                  <a:schemeClr val="accent2"/>
                </a:solidFill>
                <a:latin typeface="+mj-lt"/>
              </a:rPr>
              <a:t>UEX</a:t>
            </a:r>
          </a:p>
          <a:p>
            <a:pPr>
              <a:defRPr/>
            </a:pPr>
            <a:r>
              <a:rPr lang="es-ES" sz="1800" dirty="0" err="1">
                <a:latin typeface="+mj-lt"/>
              </a:rPr>
              <a:t>UÉvora</a:t>
            </a:r>
            <a:endParaRPr lang="es-ES" sz="1800" dirty="0">
              <a:latin typeface="+mj-lt"/>
            </a:endParaRPr>
          </a:p>
          <a:p>
            <a:pPr>
              <a:spcBef>
                <a:spcPct val="50000"/>
              </a:spcBef>
              <a:defRPr/>
            </a:pPr>
            <a:r>
              <a:rPr lang="es-ES" sz="1800" dirty="0">
                <a:latin typeface="+mj-lt"/>
              </a:rPr>
              <a:t>EDIA</a:t>
            </a: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8424295" y="1667442"/>
            <a:ext cx="1270000" cy="720725"/>
          </a:xfrm>
          <a:prstGeom prst="ellipse">
            <a:avLst/>
          </a:prstGeom>
          <a:solidFill>
            <a:srgbClr val="99CCFF"/>
          </a:solidFill>
          <a:ln w="9525">
            <a:solidFill>
              <a:srgbClr val="00FF00"/>
            </a:solidFill>
            <a:round/>
            <a:headEnd/>
            <a:tailEnd/>
          </a:ln>
        </p:spPr>
        <p:txBody>
          <a:bodyPr wrap="none" lIns="91430" tIns="45715" rIns="91430" bIns="45715" anchor="ctr"/>
          <a:lstStyle>
            <a:defPPr>
              <a:defRPr lang="pt-P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>
              <a:buSzPct val="100000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lang="es-E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OTALEX C</a:t>
            </a:r>
          </a:p>
        </p:txBody>
      </p:sp>
      <p:sp>
        <p:nvSpPr>
          <p:cNvPr id="33" name="Text Box 117"/>
          <p:cNvSpPr txBox="1">
            <a:spLocks noChangeArrowheads="1"/>
          </p:cNvSpPr>
          <p:nvPr/>
        </p:nvSpPr>
        <p:spPr bwMode="auto">
          <a:xfrm>
            <a:off x="8562407" y="2891404"/>
            <a:ext cx="1295400" cy="368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945" tIns="41473" rIns="82945" bIns="41473">
            <a:spAutoFit/>
          </a:bodyPr>
          <a:lstStyle>
            <a:defPPr>
              <a:defRPr lang="pt-P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sz="1800" dirty="0">
                <a:latin typeface="+mj-lt"/>
              </a:rPr>
              <a:t>DGT </a:t>
            </a:r>
          </a:p>
          <a:p>
            <a:pPr>
              <a:defRPr/>
            </a:pPr>
            <a:r>
              <a:rPr lang="es-ES" sz="1800" dirty="0">
                <a:latin typeface="+mj-lt"/>
              </a:rPr>
              <a:t>CIMAC </a:t>
            </a:r>
          </a:p>
          <a:p>
            <a:pPr>
              <a:defRPr/>
            </a:pPr>
            <a:r>
              <a:rPr lang="es-ES" sz="1800" dirty="0">
                <a:solidFill>
                  <a:schemeClr val="accent2"/>
                </a:solidFill>
                <a:latin typeface="+mj-lt"/>
              </a:rPr>
              <a:t>JE</a:t>
            </a:r>
          </a:p>
          <a:p>
            <a:pPr>
              <a:defRPr/>
            </a:pPr>
            <a:r>
              <a:rPr lang="es-ES" sz="1800" dirty="0">
                <a:solidFill>
                  <a:schemeClr val="accent2"/>
                </a:solidFill>
                <a:latin typeface="+mj-lt"/>
              </a:rPr>
              <a:t>IGN</a:t>
            </a:r>
          </a:p>
          <a:p>
            <a:pPr>
              <a:defRPr/>
            </a:pPr>
            <a:r>
              <a:rPr lang="es-ES" sz="1800" dirty="0">
                <a:latin typeface="+mj-lt"/>
              </a:rPr>
              <a:t>CCDRA CIMAA</a:t>
            </a:r>
          </a:p>
          <a:p>
            <a:pPr>
              <a:defRPr/>
            </a:pPr>
            <a:r>
              <a:rPr lang="es-ES" sz="1800" dirty="0">
                <a:solidFill>
                  <a:schemeClr val="accent2"/>
                </a:solidFill>
                <a:latin typeface="+mj-lt"/>
              </a:rPr>
              <a:t>DB </a:t>
            </a:r>
          </a:p>
          <a:p>
            <a:pPr>
              <a:defRPr/>
            </a:pPr>
            <a:r>
              <a:rPr lang="es-ES" sz="1800" dirty="0">
                <a:solidFill>
                  <a:schemeClr val="accent2"/>
                </a:solidFill>
                <a:latin typeface="+mj-lt"/>
              </a:rPr>
              <a:t>UEX</a:t>
            </a:r>
          </a:p>
          <a:p>
            <a:pPr>
              <a:defRPr/>
            </a:pPr>
            <a:r>
              <a:rPr lang="es-ES" sz="1800" dirty="0" err="1">
                <a:latin typeface="+mj-lt"/>
              </a:rPr>
              <a:t>Uévora</a:t>
            </a:r>
            <a:endParaRPr lang="es-ES" sz="1800" dirty="0">
              <a:latin typeface="+mj-lt"/>
            </a:endParaRPr>
          </a:p>
          <a:p>
            <a:pPr>
              <a:defRPr/>
            </a:pPr>
            <a:r>
              <a:rPr lang="es-ES" sz="1800" dirty="0">
                <a:latin typeface="+mj-lt"/>
              </a:rPr>
              <a:t>EDIA</a:t>
            </a:r>
          </a:p>
          <a:p>
            <a:pPr>
              <a:defRPr/>
            </a:pPr>
            <a:r>
              <a:rPr lang="es-ES" sz="1800" dirty="0" err="1">
                <a:solidFill>
                  <a:schemeClr val="accent2"/>
                </a:solidFill>
                <a:latin typeface="+mj-lt"/>
              </a:rPr>
              <a:t>Dip</a:t>
            </a:r>
            <a:r>
              <a:rPr lang="es-ES" sz="1800" dirty="0">
                <a:solidFill>
                  <a:schemeClr val="accent2"/>
                </a:solidFill>
                <a:latin typeface="+mj-lt"/>
              </a:rPr>
              <a:t> Cáceres</a:t>
            </a:r>
          </a:p>
          <a:p>
            <a:pPr>
              <a:defRPr/>
            </a:pPr>
            <a:r>
              <a:rPr lang="es-ES" sz="1800" dirty="0">
                <a:latin typeface="+mj-lt"/>
              </a:rPr>
              <a:t>IPCB</a:t>
            </a:r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 bwMode="auto">
          <a:xfrm>
            <a:off x="656091" y="1125309"/>
            <a:ext cx="6037262" cy="5318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pt-P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pt-PT" sz="2800" b="1" dirty="0">
                <a:solidFill>
                  <a:srgbClr val="009999"/>
                </a:solidFill>
                <a:latin typeface="Arial" panose="020B0604020202020204" pitchFamily="34" charset="0"/>
              </a:rPr>
              <a:t>Historial de </a:t>
            </a:r>
            <a:r>
              <a:rPr lang="es-ES" altLang="pt-PT" sz="2800" b="1" dirty="0" err="1">
                <a:solidFill>
                  <a:srgbClr val="009999"/>
                </a:solidFill>
                <a:latin typeface="Arial" panose="020B0604020202020204" pitchFamily="34" charset="0"/>
              </a:rPr>
              <a:t>projetos</a:t>
            </a:r>
            <a:r>
              <a:rPr lang="es-ES" altLang="pt-PT" sz="2800" b="1" dirty="0">
                <a:solidFill>
                  <a:srgbClr val="009999"/>
                </a:solidFill>
                <a:latin typeface="Arial" panose="020B0604020202020204" pitchFamily="34" charset="0"/>
              </a:rPr>
              <a:t> e </a:t>
            </a:r>
            <a:r>
              <a:rPr lang="es-ES" altLang="pt-PT" sz="2800" b="1" dirty="0" err="1">
                <a:solidFill>
                  <a:srgbClr val="009999"/>
                </a:solidFill>
                <a:latin typeface="Arial" panose="020B0604020202020204" pitchFamily="34" charset="0"/>
              </a:rPr>
              <a:t>parceiros</a:t>
            </a:r>
            <a:r>
              <a:rPr lang="es-ES" altLang="pt-PT" sz="2800" b="1" dirty="0">
                <a:solidFill>
                  <a:srgbClr val="009999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5" name="CaixaDeTexto 1"/>
          <p:cNvSpPr txBox="1"/>
          <p:nvPr/>
        </p:nvSpPr>
        <p:spPr>
          <a:xfrm>
            <a:off x="1413895" y="5217092"/>
            <a:ext cx="1701800" cy="83026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pt-P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PT" sz="1600" dirty="0">
                <a:solidFill>
                  <a:srgbClr val="FF0000"/>
                </a:solidFill>
                <a:latin typeface="+mj-lt"/>
              </a:rPr>
              <a:t>CIMAC=AMDE</a:t>
            </a:r>
          </a:p>
          <a:p>
            <a:pPr>
              <a:defRPr/>
            </a:pPr>
            <a:r>
              <a:rPr lang="pt-PT" sz="1600" dirty="0">
                <a:solidFill>
                  <a:srgbClr val="FF0000"/>
                </a:solidFill>
                <a:latin typeface="+mj-lt"/>
              </a:rPr>
              <a:t>CIMAA=AMNA</a:t>
            </a:r>
          </a:p>
          <a:p>
            <a:pPr>
              <a:defRPr/>
            </a:pPr>
            <a:r>
              <a:rPr lang="pt-PT" sz="1600" dirty="0">
                <a:solidFill>
                  <a:srgbClr val="FF0000"/>
                </a:solidFill>
                <a:latin typeface="+mj-lt"/>
              </a:rPr>
              <a:t>DGT=IGP=IPCC</a:t>
            </a:r>
          </a:p>
        </p:txBody>
      </p:sp>
      <p:pic>
        <p:nvPicPr>
          <p:cNvPr id="36" name="5 Imagen" descr="LOGO_OTALEX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24295" y="1903980"/>
            <a:ext cx="1298276" cy="303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</p:pic>
      <p:cxnSp>
        <p:nvCxnSpPr>
          <p:cNvPr id="37" name="Conexão reta unidirecional 36"/>
          <p:cNvCxnSpPr/>
          <p:nvPr/>
        </p:nvCxnSpPr>
        <p:spPr>
          <a:xfrm>
            <a:off x="1378970" y="2356417"/>
            <a:ext cx="8478837" cy="31750"/>
          </a:xfrm>
          <a:prstGeom prst="straightConnector1">
            <a:avLst/>
          </a:prstGeom>
          <a:ln w="57150"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733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4"/>
          <p:cNvSpPr>
            <a:spLocks noGrp="1"/>
          </p:cNvSpPr>
          <p:nvPr>
            <p:ph type="sldNum" sz="quarter" idx="4294967295"/>
          </p:nvPr>
        </p:nvSpPr>
        <p:spPr>
          <a:xfrm>
            <a:off x="9344025" y="6264276"/>
            <a:ext cx="584200" cy="276225"/>
          </a:xfrm>
        </p:spPr>
        <p:txBody>
          <a:bodyPr/>
          <a:lstStyle/>
          <a:p>
            <a:pPr>
              <a:defRPr/>
            </a:pPr>
            <a:fld id="{87C88C17-0CE4-4658-B25B-EB4FEF55EE4B}" type="slidenum">
              <a:rPr lang="pt-PT"/>
              <a:pPr>
                <a:defRPr/>
              </a:pPr>
              <a:t>4</a:t>
            </a:fld>
            <a:endParaRPr lang="pt-PT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184275" y="1820863"/>
            <a:ext cx="7772400" cy="495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altLang="pt-PT"/>
              <a:t>Parceria</a:t>
            </a:r>
          </a:p>
        </p:txBody>
      </p:sp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1203325" y="5446713"/>
            <a:ext cx="30353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en-US" altLang="pt-PT" sz="2000"/>
              <a:t>Co-fianciado por:</a:t>
            </a:r>
          </a:p>
        </p:txBody>
      </p:sp>
      <p:pic>
        <p:nvPicPr>
          <p:cNvPr id="7" name="Picture 16" descr="logo_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95850" y="3032126"/>
            <a:ext cx="1577975" cy="590550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1911350" y="5818188"/>
            <a:ext cx="3259138" cy="552450"/>
            <a:chOff x="1292" y="3038"/>
            <a:chExt cx="3765" cy="562"/>
          </a:xfrm>
        </p:grpSpPr>
        <p:pic>
          <p:nvPicPr>
            <p:cNvPr id="9" name="Picture 21" descr="08_Logotipo_POCTEP_COLOR_horizonta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" y="3038"/>
              <a:ext cx="2178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2" descr="logoUE_jau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" y="3067"/>
              <a:ext cx="638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3" descr="Mencion_UE_FEDER_normal_P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" y="3088"/>
              <a:ext cx="998" cy="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upo 7"/>
          <p:cNvGrpSpPr>
            <a:grpSpLocks/>
          </p:cNvGrpSpPr>
          <p:nvPr/>
        </p:nvGrpSpPr>
        <p:grpSpPr bwMode="auto">
          <a:xfrm>
            <a:off x="4759325" y="1633538"/>
            <a:ext cx="5187950" cy="1206500"/>
            <a:chOff x="3891108" y="1368552"/>
            <a:chExt cx="5189696" cy="1205895"/>
          </a:xfrm>
        </p:grpSpPr>
        <p:pic>
          <p:nvPicPr>
            <p:cNvPr id="13" name="Picture 15" descr="cni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561" y="1864707"/>
              <a:ext cx="2736850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Imagem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1036" y="1891064"/>
              <a:ext cx="1689100" cy="587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tângulo 14"/>
            <p:cNvSpPr/>
            <p:nvPr/>
          </p:nvSpPr>
          <p:spPr>
            <a:xfrm>
              <a:off x="3891108" y="1774748"/>
              <a:ext cx="4938787" cy="79969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PT"/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4478681" y="1368552"/>
              <a:ext cx="4602123" cy="4617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dirty="0" err="1">
                  <a:solidFill>
                    <a:srgbClr val="C00000"/>
                  </a:solidFill>
                  <a:latin typeface="+mj-lt"/>
                </a:rPr>
                <a:t>Institutos</a:t>
              </a:r>
              <a:r>
                <a:rPr lang="en-GB" dirty="0">
                  <a:solidFill>
                    <a:srgbClr val="C00000"/>
                  </a:solidFill>
                  <a:latin typeface="+mj-lt"/>
                </a:rPr>
                <a:t> </a:t>
              </a:r>
              <a:r>
                <a:rPr lang="en-GB" dirty="0" err="1">
                  <a:solidFill>
                    <a:srgbClr val="C00000"/>
                  </a:solidFill>
                  <a:latin typeface="+mj-lt"/>
                </a:rPr>
                <a:t>Nacionais</a:t>
              </a:r>
              <a:r>
                <a:rPr lang="en-GB" dirty="0">
                  <a:solidFill>
                    <a:srgbClr val="C00000"/>
                  </a:solidFill>
                  <a:latin typeface="+mj-lt"/>
                </a:rPr>
                <a:t> </a:t>
              </a:r>
              <a:r>
                <a:rPr lang="en-GB" dirty="0" err="1">
                  <a:solidFill>
                    <a:srgbClr val="C00000"/>
                  </a:solidFill>
                  <a:latin typeface="+mj-lt"/>
                </a:rPr>
                <a:t>Geográficos</a:t>
              </a:r>
              <a:endParaRPr lang="en-GB" dirty="0">
                <a:solidFill>
                  <a:srgbClr val="C00000"/>
                </a:solidFill>
                <a:latin typeface="+mj-lt"/>
              </a:endParaRPr>
            </a:p>
          </p:txBody>
        </p:sp>
      </p:grpSp>
      <p:grpSp>
        <p:nvGrpSpPr>
          <p:cNvPr id="17" name="Grupo 5"/>
          <p:cNvGrpSpPr>
            <a:grpSpLocks/>
          </p:cNvGrpSpPr>
          <p:nvPr/>
        </p:nvGrpSpPr>
        <p:grpSpPr bwMode="auto">
          <a:xfrm>
            <a:off x="1247775" y="2254251"/>
            <a:ext cx="3235325" cy="1558925"/>
            <a:chOff x="505534" y="1948549"/>
            <a:chExt cx="3235258" cy="1559871"/>
          </a:xfrm>
        </p:grpSpPr>
        <p:pic>
          <p:nvPicPr>
            <p:cNvPr id="18" name="Imagem 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931" y="2426754"/>
              <a:ext cx="646112" cy="996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Imagem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425" y="2556729"/>
              <a:ext cx="1789112" cy="66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tângulo 19"/>
            <p:cNvSpPr/>
            <p:nvPr/>
          </p:nvSpPr>
          <p:spPr>
            <a:xfrm>
              <a:off x="505534" y="2350430"/>
              <a:ext cx="3066986" cy="1157990"/>
            </a:xfrm>
            <a:prstGeom prst="rect">
              <a:avLst/>
            </a:prstGeom>
            <a:noFill/>
            <a:ln w="38100">
              <a:solidFill>
                <a:srgbClr val="33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PT"/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607132" y="1948549"/>
              <a:ext cx="3133660" cy="40029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pt-PT" sz="2000" dirty="0">
                  <a:solidFill>
                    <a:srgbClr val="33CC33"/>
                  </a:solidFill>
                  <a:latin typeface="+mj-lt"/>
                </a:rPr>
                <a:t>Administração Regional</a:t>
              </a:r>
            </a:p>
          </p:txBody>
        </p:sp>
      </p:grpSp>
      <p:grpSp>
        <p:nvGrpSpPr>
          <p:cNvPr id="22" name="Grupo 3"/>
          <p:cNvGrpSpPr>
            <a:grpSpLocks/>
          </p:cNvGrpSpPr>
          <p:nvPr/>
        </p:nvGrpSpPr>
        <p:grpSpPr bwMode="auto">
          <a:xfrm>
            <a:off x="1285875" y="4148138"/>
            <a:ext cx="6454775" cy="1463675"/>
            <a:chOff x="392864" y="3589335"/>
            <a:chExt cx="6455602" cy="1463281"/>
          </a:xfrm>
        </p:grpSpPr>
        <p:pic>
          <p:nvPicPr>
            <p:cNvPr id="23" name="Imagem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3119" y="3650638"/>
              <a:ext cx="1722437" cy="879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Imagem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669" y="3622397"/>
              <a:ext cx="904875" cy="94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Imagem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0224" y="3775136"/>
              <a:ext cx="1241425" cy="67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Imagem 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4195" y="3733006"/>
              <a:ext cx="1612900" cy="785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Retângulo 26"/>
            <p:cNvSpPr/>
            <p:nvPr/>
          </p:nvSpPr>
          <p:spPr>
            <a:xfrm>
              <a:off x="392864" y="3589335"/>
              <a:ext cx="5963414" cy="1063339"/>
            </a:xfrm>
            <a:prstGeom prst="rect">
              <a:avLst/>
            </a:prstGeom>
            <a:noFill/>
            <a:ln w="38100">
              <a:solidFill>
                <a:srgbClr val="33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PT">
                <a:solidFill>
                  <a:srgbClr val="33CCCC"/>
                </a:solidFill>
              </a:endParaRPr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4035056" y="4652674"/>
              <a:ext cx="2813410" cy="3999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pt-PT" sz="2000" dirty="0">
                  <a:solidFill>
                    <a:srgbClr val="33CCCC"/>
                  </a:solidFill>
                  <a:latin typeface="+mj-lt"/>
                </a:rPr>
                <a:t>Administração Local</a:t>
              </a:r>
            </a:p>
          </p:txBody>
        </p:sp>
      </p:grpSp>
      <p:grpSp>
        <p:nvGrpSpPr>
          <p:cNvPr id="29" name="Grupo 6"/>
          <p:cNvGrpSpPr>
            <a:grpSpLocks/>
          </p:cNvGrpSpPr>
          <p:nvPr/>
        </p:nvGrpSpPr>
        <p:grpSpPr bwMode="auto">
          <a:xfrm>
            <a:off x="7137400" y="3203576"/>
            <a:ext cx="2559050" cy="3074987"/>
            <a:chOff x="6288959" y="2678984"/>
            <a:chExt cx="2557640" cy="3074870"/>
          </a:xfrm>
        </p:grpSpPr>
        <p:pic>
          <p:nvPicPr>
            <p:cNvPr id="30" name="Picture 24" descr="UEX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1578" y="3497543"/>
              <a:ext cx="714375" cy="1039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Imagem 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2902" y="3926392"/>
              <a:ext cx="1054100" cy="966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Imagem 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4999" y="2810881"/>
              <a:ext cx="890587" cy="91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Retângulo 32"/>
            <p:cNvSpPr/>
            <p:nvPr/>
          </p:nvSpPr>
          <p:spPr>
            <a:xfrm>
              <a:off x="6861731" y="2678984"/>
              <a:ext cx="1767501" cy="2477993"/>
            </a:xfrm>
            <a:prstGeom prst="rect">
              <a:avLst/>
            </a:prstGeom>
            <a:noFill/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PT"/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6288959" y="5291910"/>
              <a:ext cx="2557640" cy="461944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pt-PT" dirty="0">
                  <a:solidFill>
                    <a:srgbClr val="FFC000"/>
                  </a:solidFill>
                  <a:latin typeface="+mj-lt"/>
                </a:rPr>
                <a:t>Ensino Superior</a:t>
              </a:r>
            </a:p>
          </p:txBody>
        </p:sp>
      </p:grpSp>
      <p:sp>
        <p:nvSpPr>
          <p:cNvPr id="35" name="CaixaDeTexto 34"/>
          <p:cNvSpPr txBox="1"/>
          <p:nvPr/>
        </p:nvSpPr>
        <p:spPr>
          <a:xfrm>
            <a:off x="4976812" y="3654425"/>
            <a:ext cx="1668463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PT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Empresas</a:t>
            </a:r>
          </a:p>
        </p:txBody>
      </p:sp>
      <p:sp>
        <p:nvSpPr>
          <p:cNvPr id="37" name="Rectangle 2"/>
          <p:cNvSpPr txBox="1">
            <a:spLocks noChangeArrowheads="1"/>
          </p:cNvSpPr>
          <p:nvPr/>
        </p:nvSpPr>
        <p:spPr bwMode="auto">
          <a:xfrm>
            <a:off x="298450" y="952500"/>
            <a:ext cx="754380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400" b="1" kern="1200">
                <a:solidFill>
                  <a:srgbClr val="0099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400" b="1">
                <a:solidFill>
                  <a:srgbClr val="009999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400" b="1">
                <a:solidFill>
                  <a:srgbClr val="009999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400" b="1">
                <a:solidFill>
                  <a:srgbClr val="009999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400" b="1">
                <a:solidFill>
                  <a:srgbClr val="009999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400" b="1">
                <a:solidFill>
                  <a:srgbClr val="009999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400" b="1">
                <a:solidFill>
                  <a:srgbClr val="009999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400" b="1">
                <a:solidFill>
                  <a:srgbClr val="009999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400" b="1">
                <a:solidFill>
                  <a:srgbClr val="009999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3400" b="1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OTALEX C parceiros do projeto - 11</a:t>
            </a:r>
          </a:p>
        </p:txBody>
      </p:sp>
    </p:spTree>
    <p:extLst>
      <p:ext uri="{BB962C8B-B14F-4D97-AF65-F5344CB8AC3E}">
        <p14:creationId xmlns:p14="http://schemas.microsoft.com/office/powerpoint/2010/main" val="4212656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45" y="1657350"/>
            <a:ext cx="3868556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195943" y="1226230"/>
            <a:ext cx="2360613" cy="56991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82945" tIns="41473" rIns="82945" bIns="41473" anchor="ctr"/>
          <a:lstStyle>
            <a:lvl1pPr defTabSz="82867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82867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8286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828675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828675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defRPr/>
            </a:pPr>
            <a:r>
              <a:rPr lang="en-US" sz="3200" b="1" dirty="0" err="1">
                <a:solidFill>
                  <a:srgbClr val="009999"/>
                </a:solidFill>
                <a:latin typeface="Arial"/>
              </a:rPr>
              <a:t>Objetivos</a:t>
            </a:r>
            <a:endParaRPr lang="en-US" sz="3200" b="1" dirty="0">
              <a:solidFill>
                <a:srgbClr val="009999"/>
              </a:solidFill>
              <a:latin typeface="Arial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-139957" y="1657350"/>
            <a:ext cx="7058026" cy="469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239" tIns="37620" rIns="75239" bIns="37620"/>
          <a:lstStyle>
            <a:lvl1pPr marL="342900" indent="-342900" defTabSz="75247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611188" indent="-234950" defTabSz="75247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7524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752475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752475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7524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7524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7524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7524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1">
              <a:spcBef>
                <a:spcPct val="0"/>
              </a:spcBef>
              <a:spcAft>
                <a:spcPts val="938"/>
              </a:spcAft>
              <a:buFontTx/>
              <a:buChar char="•"/>
            </a:pPr>
            <a:r>
              <a:rPr lang="pt-PT" altLang="pt-PT" dirty="0">
                <a:solidFill>
                  <a:srgbClr val="000000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Estudar e mostrar a realidade das regiões transfronteiriças do Alentejo e Centro em Portugal e Extremadura em Espanha: paisagem, ambiente, recursos, pessoas, economia, cultura, património.</a:t>
            </a:r>
          </a:p>
          <a:p>
            <a:pPr lvl="1">
              <a:spcBef>
                <a:spcPct val="0"/>
              </a:spcBef>
              <a:spcAft>
                <a:spcPts val="938"/>
              </a:spcAft>
              <a:buFontTx/>
              <a:buChar char="•"/>
            </a:pPr>
            <a:r>
              <a:rPr lang="pt-PT" altLang="pt-PT" dirty="0">
                <a:solidFill>
                  <a:srgbClr val="000000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Partilhar informação geográfica na fronteira hispano-portuguesa através da  IDE OTALEX</a:t>
            </a:r>
          </a:p>
          <a:p>
            <a:pPr lvl="1">
              <a:spcBef>
                <a:spcPct val="0"/>
              </a:spcBef>
              <a:spcAft>
                <a:spcPts val="938"/>
              </a:spcAft>
              <a:buFontTx/>
              <a:buChar char="•"/>
            </a:pPr>
            <a:r>
              <a:rPr lang="pt-PT" altLang="pt-PT" dirty="0">
                <a:solidFill>
                  <a:srgbClr val="000000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Promover o desenvolvimento sustentável do território e a qualidade de vida da população</a:t>
            </a:r>
          </a:p>
          <a:p>
            <a:pPr lvl="1">
              <a:spcBef>
                <a:spcPct val="0"/>
              </a:spcBef>
              <a:spcAft>
                <a:spcPts val="938"/>
              </a:spcAft>
              <a:buFontTx/>
              <a:buChar char="•"/>
            </a:pPr>
            <a:r>
              <a:rPr lang="pt-PT" altLang="pt-PT" dirty="0">
                <a:solidFill>
                  <a:srgbClr val="000000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Articular a política transfronteiriça e as estratégias de desenvolvimento</a:t>
            </a:r>
          </a:p>
          <a:p>
            <a:pPr lvl="1">
              <a:spcBef>
                <a:spcPct val="0"/>
              </a:spcBef>
              <a:spcAft>
                <a:spcPts val="938"/>
              </a:spcAft>
              <a:buFontTx/>
              <a:buChar char="•"/>
            </a:pPr>
            <a:r>
              <a:rPr lang="pt-PT" altLang="pt-PT" dirty="0">
                <a:solidFill>
                  <a:srgbClr val="000000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Promover a continuidade da parceria</a:t>
            </a:r>
            <a:endParaRPr lang="en-US" altLang="pt-PT" dirty="0">
              <a:solidFill>
                <a:srgbClr val="C00000"/>
              </a:solidFill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8826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8 Rectángulo"/>
          <p:cNvSpPr>
            <a:spLocks noChangeArrowheads="1"/>
          </p:cNvSpPr>
          <p:nvPr/>
        </p:nvSpPr>
        <p:spPr bwMode="auto">
          <a:xfrm>
            <a:off x="561966" y="799446"/>
            <a:ext cx="8277225" cy="523875"/>
          </a:xfrm>
          <a:prstGeom prst="rect">
            <a:avLst/>
          </a:prstGeom>
          <a:solidFill>
            <a:srgbClr val="CC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pt-PT" sz="2800" b="1" dirty="0">
                <a:latin typeface="Calibri" panose="020F0502020204030204" pitchFamily="34" charset="0"/>
                <a:cs typeface="Arial" panose="020B0604020202020204" pitchFamily="34" charset="0"/>
              </a:rPr>
              <a:t>IDE-OTALEX </a:t>
            </a:r>
            <a:r>
              <a:rPr lang="es-ES_tradnl" altLang="pt-PT" sz="2800" b="1" dirty="0" err="1">
                <a:latin typeface="Calibri" panose="020F0502020204030204" pitchFamily="34" charset="0"/>
                <a:cs typeface="Arial" panose="020B0604020202020204" pitchFamily="34" charset="0"/>
              </a:rPr>
              <a:t>structure</a:t>
            </a:r>
            <a:r>
              <a:rPr lang="es-ES_tradnl" altLang="pt-PT" sz="2800" b="1" dirty="0">
                <a:latin typeface="Calibri" panose="020F0502020204030204" pitchFamily="34" charset="0"/>
                <a:cs typeface="Arial" panose="020B0604020202020204" pitchFamily="34" charset="0"/>
              </a:rPr>
              <a:t>: OTALEX-OTALEX C (2006-2015) </a:t>
            </a:r>
            <a:endParaRPr lang="es-ES" altLang="pt-PT" sz="2800" b="1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upo 1"/>
          <p:cNvGrpSpPr>
            <a:grpSpLocks/>
          </p:cNvGrpSpPr>
          <p:nvPr/>
        </p:nvGrpSpPr>
        <p:grpSpPr bwMode="auto">
          <a:xfrm>
            <a:off x="998564" y="1166571"/>
            <a:ext cx="7641317" cy="5123353"/>
            <a:chOff x="589340" y="171613"/>
            <a:chExt cx="8570776" cy="6012967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38" y="4781550"/>
              <a:ext cx="1285875" cy="131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40 Grupo"/>
            <p:cNvGrpSpPr>
              <a:grpSpLocks/>
            </p:cNvGrpSpPr>
            <p:nvPr/>
          </p:nvGrpSpPr>
          <p:grpSpPr bwMode="auto">
            <a:xfrm>
              <a:off x="2357438" y="1000125"/>
              <a:ext cx="4929187" cy="3929063"/>
              <a:chOff x="2000232" y="1000108"/>
              <a:chExt cx="4929190" cy="3929090"/>
            </a:xfrm>
          </p:grpSpPr>
          <p:sp>
            <p:nvSpPr>
              <p:cNvPr id="37" name="Oval 6"/>
              <p:cNvSpPr>
                <a:spLocks noChangeArrowheads="1"/>
              </p:cNvSpPr>
              <p:nvPr/>
            </p:nvSpPr>
            <p:spPr bwMode="auto">
              <a:xfrm>
                <a:off x="2000232" y="1000108"/>
                <a:ext cx="4929190" cy="3929090"/>
              </a:xfrm>
              <a:prstGeom prst="ellipse">
                <a:avLst/>
              </a:pr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pt-PT" altLang="pt-PT" sz="2800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8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6095" y="1468350"/>
                <a:ext cx="2928933" cy="14963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7 Image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4448" y="3643314"/>
                <a:ext cx="1259122" cy="899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35 Imagen" descr="OTALEXC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4612" y="2285992"/>
                <a:ext cx="2771362" cy="22016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Imagen 3" descr="Dell_4600c Network copy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4856" y="2588499"/>
                <a:ext cx="1351411" cy="1274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1" name="Picture 30" descr="MCj04316420000[1]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8125" y="4786313"/>
              <a:ext cx="1150938" cy="136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42 Conector recto de flecha"/>
            <p:cNvCxnSpPr/>
            <p:nvPr/>
          </p:nvCxnSpPr>
          <p:spPr>
            <a:xfrm flipV="1">
              <a:off x="1143285" y="3499778"/>
              <a:ext cx="1641711" cy="1429038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44 Conector recto de flecha"/>
            <p:cNvCxnSpPr/>
            <p:nvPr/>
          </p:nvCxnSpPr>
          <p:spPr>
            <a:xfrm rot="10800000">
              <a:off x="6143203" y="3428978"/>
              <a:ext cx="2001391" cy="1429038"/>
            </a:xfrm>
            <a:prstGeom prst="straightConnector1">
              <a:avLst/>
            </a:prstGeom>
            <a:ln w="2540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48 Conector recto de flecha"/>
            <p:cNvCxnSpPr/>
            <p:nvPr/>
          </p:nvCxnSpPr>
          <p:spPr>
            <a:xfrm>
              <a:off x="6143203" y="3714041"/>
              <a:ext cx="1787720" cy="135823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52 Conector recto de flecha"/>
            <p:cNvCxnSpPr/>
            <p:nvPr/>
          </p:nvCxnSpPr>
          <p:spPr>
            <a:xfrm rot="5400000">
              <a:off x="1571527" y="3715347"/>
              <a:ext cx="1285575" cy="114136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54 Imagen" descr="OTALEXC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125" y="4429125"/>
              <a:ext cx="1133475" cy="900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7375" y="4357688"/>
              <a:ext cx="1062038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25 Grupo"/>
            <p:cNvGrpSpPr>
              <a:grpSpLocks/>
            </p:cNvGrpSpPr>
            <p:nvPr/>
          </p:nvGrpSpPr>
          <p:grpSpPr bwMode="auto">
            <a:xfrm>
              <a:off x="589340" y="379812"/>
              <a:ext cx="1643091" cy="1396106"/>
              <a:chOff x="589312" y="339193"/>
              <a:chExt cx="1643103" cy="1499379"/>
            </a:xfrm>
          </p:grpSpPr>
          <p:pic>
            <p:nvPicPr>
              <p:cNvPr id="35" name="22 Imagen" descr="Ordenador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6531" y="339193"/>
                <a:ext cx="1285884" cy="122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23 CuadroTexto"/>
              <p:cNvSpPr txBox="1">
                <a:spLocks noChangeArrowheads="1"/>
              </p:cNvSpPr>
              <p:nvPr/>
            </p:nvSpPr>
            <p:spPr bwMode="auto">
              <a:xfrm>
                <a:off x="589312" y="1334257"/>
                <a:ext cx="1643103" cy="504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pt-PT" sz="2000" b="1" dirty="0" err="1">
                    <a:latin typeface="Calibri" panose="020F0502020204030204" pitchFamily="34" charset="0"/>
                    <a:cs typeface="Arial" panose="020B0604020202020204" pitchFamily="34" charset="0"/>
                  </a:rPr>
                  <a:t>Parceiro</a:t>
                </a:r>
                <a:r>
                  <a:rPr lang="es-ES_tradnl" altLang="pt-PT" sz="2000" b="1" dirty="0">
                    <a:latin typeface="Calibri" panose="020F0502020204030204" pitchFamily="34" charset="0"/>
                    <a:cs typeface="Arial" panose="020B0604020202020204" pitchFamily="34" charset="0"/>
                  </a:rPr>
                  <a:t> A</a:t>
                </a:r>
                <a:endParaRPr lang="es-ES" altLang="pt-PT" sz="2000" b="1" dirty="0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26 Grupo"/>
            <p:cNvGrpSpPr>
              <a:grpSpLocks/>
            </p:cNvGrpSpPr>
            <p:nvPr/>
          </p:nvGrpSpPr>
          <p:grpSpPr bwMode="auto">
            <a:xfrm>
              <a:off x="690422" y="2500313"/>
              <a:ext cx="1625504" cy="1143000"/>
              <a:chOff x="976146" y="928670"/>
              <a:chExt cx="1625515" cy="1227550"/>
            </a:xfrm>
          </p:grpSpPr>
          <p:pic>
            <p:nvPicPr>
              <p:cNvPr id="33" name="27 Imagen" descr="Ordenador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1538" y="928670"/>
                <a:ext cx="1285884" cy="122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28 CuadroTexto"/>
              <p:cNvSpPr txBox="1">
                <a:spLocks noChangeArrowheads="1"/>
              </p:cNvSpPr>
              <p:nvPr/>
            </p:nvSpPr>
            <p:spPr bwMode="auto">
              <a:xfrm>
                <a:off x="976146" y="1594591"/>
                <a:ext cx="1625515" cy="504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pt-PT" sz="2000" b="1">
                    <a:latin typeface="Calibri" panose="020F0502020204030204" pitchFamily="34" charset="0"/>
                    <a:cs typeface="Arial" panose="020B0604020202020204" pitchFamily="34" charset="0"/>
                  </a:rPr>
                  <a:t>Parceiro B</a:t>
                </a:r>
                <a:endParaRPr lang="es-ES" altLang="pt-PT" sz="2000" b="1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" name="29 Grupo"/>
            <p:cNvGrpSpPr>
              <a:grpSpLocks/>
            </p:cNvGrpSpPr>
            <p:nvPr/>
          </p:nvGrpSpPr>
          <p:grpSpPr bwMode="auto">
            <a:xfrm>
              <a:off x="7500938" y="1214438"/>
              <a:ext cx="1659178" cy="1496801"/>
              <a:chOff x="1071538" y="928670"/>
              <a:chExt cx="1659189" cy="1607522"/>
            </a:xfrm>
          </p:grpSpPr>
          <p:pic>
            <p:nvPicPr>
              <p:cNvPr id="31" name="30 Imagen" descr="Ordenador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1538" y="928670"/>
                <a:ext cx="1285884" cy="122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31 CuadroTexto"/>
              <p:cNvSpPr txBox="1">
                <a:spLocks noChangeArrowheads="1"/>
              </p:cNvSpPr>
              <p:nvPr/>
            </p:nvSpPr>
            <p:spPr bwMode="auto">
              <a:xfrm>
                <a:off x="1204218" y="2031877"/>
                <a:ext cx="1526509" cy="504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pt-PT" sz="2000" b="1" dirty="0" err="1">
                    <a:latin typeface="Calibri" panose="020F0502020204030204" pitchFamily="34" charset="0"/>
                    <a:cs typeface="Arial" panose="020B0604020202020204" pitchFamily="34" charset="0"/>
                  </a:rPr>
                  <a:t>Parceiro</a:t>
                </a:r>
                <a:r>
                  <a:rPr lang="es-ES_tradnl" altLang="pt-PT" sz="2000" b="1" dirty="0">
                    <a:latin typeface="Calibri" panose="020F0502020204030204" pitchFamily="34" charset="0"/>
                    <a:cs typeface="Arial" panose="020B0604020202020204" pitchFamily="34" charset="0"/>
                  </a:rPr>
                  <a:t>  N</a:t>
                </a:r>
                <a:endParaRPr lang="es-ES" altLang="pt-PT" sz="2000" b="1" dirty="0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" name="32 Grupo"/>
            <p:cNvGrpSpPr>
              <a:grpSpLocks/>
            </p:cNvGrpSpPr>
            <p:nvPr/>
          </p:nvGrpSpPr>
          <p:grpSpPr bwMode="auto">
            <a:xfrm>
              <a:off x="4126666" y="171613"/>
              <a:ext cx="3267115" cy="1508753"/>
              <a:chOff x="-2374195" y="-2032620"/>
              <a:chExt cx="3267139" cy="1620359"/>
            </a:xfrm>
          </p:grpSpPr>
          <p:pic>
            <p:nvPicPr>
              <p:cNvPr id="29" name="33 Imagen" descr="Ordenador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374195" y="-1639811"/>
                <a:ext cx="1285884" cy="1227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34 CuadroTexto"/>
              <p:cNvSpPr txBox="1">
                <a:spLocks noChangeArrowheads="1"/>
              </p:cNvSpPr>
              <p:nvPr/>
            </p:nvSpPr>
            <p:spPr bwMode="auto">
              <a:xfrm>
                <a:off x="-1061736" y="-2032620"/>
                <a:ext cx="1954680" cy="1202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s-ES_tradnl" altLang="pt-PT" sz="2800" b="1" dirty="0" err="1">
                    <a:solidFill>
                      <a:srgbClr val="C00000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Nó</a:t>
                </a:r>
                <a:r>
                  <a:rPr lang="es-ES_tradnl" altLang="pt-PT" sz="28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 Central</a:t>
                </a:r>
              </a:p>
            </p:txBody>
          </p:sp>
        </p:grpSp>
        <p:cxnSp>
          <p:nvCxnSpPr>
            <p:cNvPr id="22" name="35 Conector recto de flecha"/>
            <p:cNvCxnSpPr/>
            <p:nvPr/>
          </p:nvCxnSpPr>
          <p:spPr>
            <a:xfrm flipV="1">
              <a:off x="1786081" y="2929653"/>
              <a:ext cx="1214367" cy="708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37 Conector recto de flecha"/>
            <p:cNvCxnSpPr/>
            <p:nvPr/>
          </p:nvCxnSpPr>
          <p:spPr>
            <a:xfrm>
              <a:off x="1928529" y="1571416"/>
              <a:ext cx="1071920" cy="42852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43 Conector recto de flecha"/>
            <p:cNvCxnSpPr/>
            <p:nvPr/>
          </p:nvCxnSpPr>
          <p:spPr>
            <a:xfrm rot="10800000" flipV="1">
              <a:off x="6716555" y="1427953"/>
              <a:ext cx="998916" cy="8589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46 CuadroTexto"/>
            <p:cNvSpPr txBox="1">
              <a:spLocks noChangeArrowheads="1"/>
            </p:cNvSpPr>
            <p:nvPr/>
          </p:nvSpPr>
          <p:spPr bwMode="auto">
            <a:xfrm>
              <a:off x="1928813" y="5715000"/>
              <a:ext cx="1428750" cy="469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pt-PT" sz="2000" b="1">
                  <a:latin typeface="Calibri" panose="020F0502020204030204" pitchFamily="34" charset="0"/>
                  <a:cs typeface="Arial" panose="020B0604020202020204" pitchFamily="34" charset="0"/>
                </a:rPr>
                <a:t>Utilizador</a:t>
              </a:r>
              <a:endParaRPr lang="es-ES" altLang="pt-PT" sz="2000" b="1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47 CuadroTexto"/>
            <p:cNvSpPr txBox="1">
              <a:spLocks noChangeArrowheads="1"/>
            </p:cNvSpPr>
            <p:nvPr/>
          </p:nvSpPr>
          <p:spPr bwMode="auto">
            <a:xfrm>
              <a:off x="6286500" y="5715001"/>
              <a:ext cx="1428750" cy="469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" altLang="pt-PT" sz="2000" b="1">
                  <a:latin typeface="Calibri" panose="020F0502020204030204" pitchFamily="34" charset="0"/>
                  <a:cs typeface="Arial" panose="020B0604020202020204" pitchFamily="34" charset="0"/>
                </a:rPr>
                <a:t>Utilizador</a:t>
              </a:r>
            </a:p>
          </p:txBody>
        </p:sp>
        <p:pic>
          <p:nvPicPr>
            <p:cNvPr id="27" name="38 Imagen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62390">
              <a:off x="1208088" y="4287838"/>
              <a:ext cx="550862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40 Imagen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79810">
              <a:off x="6799263" y="3856038"/>
              <a:ext cx="474662" cy="474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5576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373421" y="2427438"/>
            <a:ext cx="4778325" cy="3590480"/>
          </a:xfrm>
          <a:prstGeom prst="rect">
            <a:avLst/>
          </a:prstGeom>
        </p:spPr>
        <p:txBody>
          <a:bodyPr vert="horz" wrap="square" lIns="18000" tIns="10800" rIns="18000" bIns="1080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PT" altLang="pt-PT" sz="2400" dirty="0"/>
              <a:t>Interoperabilidade do sistema,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pt-PT" altLang="pt-PT" sz="12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PT" altLang="pt-PT" sz="2400" i="1" dirty="0"/>
              <a:t>Tecnologias </a:t>
            </a:r>
            <a:r>
              <a:rPr lang="pt-PT" altLang="pt-PT" sz="2400" i="1" dirty="0" err="1"/>
              <a:t>opensource</a:t>
            </a:r>
            <a:r>
              <a:rPr lang="pt-PT" altLang="pt-PT" sz="2400" dirty="0"/>
              <a:t>,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pt-PT" altLang="pt-PT" sz="12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PT" altLang="pt-PT" sz="2400" dirty="0"/>
              <a:t>Arquitetura modular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pt-PT" altLang="pt-PT" sz="12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PT" altLang="pt-PT" sz="2400" dirty="0"/>
              <a:t>Baseada em standards,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pt-PT" altLang="pt-PT" sz="12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PT" altLang="pt-PT" sz="2400" dirty="0"/>
              <a:t>Multilingue (</a:t>
            </a:r>
            <a:r>
              <a:rPr lang="pt-PT" altLang="pt-PT" sz="2400" dirty="0" err="1"/>
              <a:t>Pt,En,Es</a:t>
            </a:r>
            <a:r>
              <a:rPr lang="pt-PT" altLang="pt-PT" sz="2400" dirty="0"/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PT" altLang="pt-PT" sz="2400" dirty="0"/>
              <a:t>De acordo com a Diretiva Inspire (Março 2007)</a:t>
            </a:r>
          </a:p>
        </p:txBody>
      </p:sp>
      <p:grpSp>
        <p:nvGrpSpPr>
          <p:cNvPr id="5" name="Group 1028"/>
          <p:cNvGrpSpPr>
            <a:grpSpLocks/>
          </p:cNvGrpSpPr>
          <p:nvPr/>
        </p:nvGrpSpPr>
        <p:grpSpPr bwMode="auto">
          <a:xfrm>
            <a:off x="8449130" y="3258362"/>
            <a:ext cx="2650670" cy="2072399"/>
            <a:chOff x="1020" y="2840"/>
            <a:chExt cx="1497" cy="1114"/>
          </a:xfrm>
        </p:grpSpPr>
        <p:pic>
          <p:nvPicPr>
            <p:cNvPr id="6" name="Picture 1029" descr="W3C-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1" y="3566"/>
              <a:ext cx="499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030" descr="iso_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9" y="2840"/>
              <a:ext cx="544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31" descr="logo_inspir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" y="3294"/>
              <a:ext cx="590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032" descr="logo_openg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1" y="3294"/>
              <a:ext cx="726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1033"/>
          <p:cNvGrpSpPr>
            <a:grpSpLocks/>
          </p:cNvGrpSpPr>
          <p:nvPr/>
        </p:nvGrpSpPr>
        <p:grpSpPr bwMode="auto">
          <a:xfrm>
            <a:off x="9976979" y="5429683"/>
            <a:ext cx="1790157" cy="1204686"/>
            <a:chOff x="3061" y="935"/>
            <a:chExt cx="2087" cy="1013"/>
          </a:xfrm>
        </p:grpSpPr>
        <p:pic>
          <p:nvPicPr>
            <p:cNvPr id="11" name="Picture 103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25" t="11270" r="17506" b="78857"/>
            <a:stretch>
              <a:fillRect/>
            </a:stretch>
          </p:blipFill>
          <p:spPr bwMode="auto">
            <a:xfrm>
              <a:off x="3152" y="1570"/>
              <a:ext cx="1996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03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25" t="11270" r="17506" b="78857"/>
            <a:stretch>
              <a:fillRect/>
            </a:stretch>
          </p:blipFill>
          <p:spPr bwMode="auto">
            <a:xfrm>
              <a:off x="3061" y="1298"/>
              <a:ext cx="2087" cy="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3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17" t="10872" r="17513" b="78793"/>
            <a:stretch>
              <a:fillRect/>
            </a:stretch>
          </p:blipFill>
          <p:spPr bwMode="auto">
            <a:xfrm>
              <a:off x="3062" y="935"/>
              <a:ext cx="2086" cy="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" name="Group 1057"/>
          <p:cNvGrpSpPr>
            <a:grpSpLocks/>
          </p:cNvGrpSpPr>
          <p:nvPr/>
        </p:nvGrpSpPr>
        <p:grpSpPr bwMode="auto">
          <a:xfrm>
            <a:off x="6165193" y="2555163"/>
            <a:ext cx="2803666" cy="1517583"/>
            <a:chOff x="2925" y="1842"/>
            <a:chExt cx="2063" cy="500"/>
          </a:xfrm>
        </p:grpSpPr>
        <p:pic>
          <p:nvPicPr>
            <p:cNvPr id="15" name="Picture 105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59" t="45132" r="10194" b="43550"/>
            <a:stretch>
              <a:fillRect/>
            </a:stretch>
          </p:blipFill>
          <p:spPr bwMode="auto">
            <a:xfrm>
              <a:off x="3788" y="1979"/>
              <a:ext cx="1200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059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6" t="15312" r="75285" b="79254"/>
            <a:stretch>
              <a:fillRect/>
            </a:stretch>
          </p:blipFill>
          <p:spPr bwMode="auto">
            <a:xfrm>
              <a:off x="3334" y="1842"/>
              <a:ext cx="95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06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65" t="18317" r="63670" b="74635"/>
            <a:stretch>
              <a:fillRect/>
            </a:stretch>
          </p:blipFill>
          <p:spPr bwMode="auto">
            <a:xfrm>
              <a:off x="2925" y="2115"/>
              <a:ext cx="953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Rectangle 1061"/>
          <p:cNvSpPr>
            <a:spLocks noChangeArrowheads="1"/>
          </p:cNvSpPr>
          <p:nvPr/>
        </p:nvSpPr>
        <p:spPr bwMode="auto">
          <a:xfrm>
            <a:off x="690176" y="1113532"/>
            <a:ext cx="491440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PT" altLang="pt-PT" sz="3200" b="1" dirty="0">
                <a:solidFill>
                  <a:srgbClr val="FF9900"/>
                </a:solidFill>
                <a:latin typeface="Tahoma" panose="020B0604030504040204" pitchFamily="34" charset="0"/>
              </a:rPr>
              <a:t>IDE-OTALEX Modelo conceptual </a:t>
            </a:r>
          </a:p>
        </p:txBody>
      </p:sp>
      <p:pic>
        <p:nvPicPr>
          <p:cNvPr id="19" name="Picture 2" descr="OpenLayer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530" y="1871436"/>
            <a:ext cx="355600" cy="31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 descr="http://www.openlayers.org/images/osgeo_sm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504" y="636814"/>
            <a:ext cx="1451429" cy="64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8512629" y="1852196"/>
            <a:ext cx="16499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PT" sz="1600" dirty="0" err="1">
                <a:latin typeface="+mn-lt"/>
              </a:rPr>
              <a:t>OpenLayers</a:t>
            </a:r>
            <a:endParaRPr lang="pt-PT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867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175308" y="608026"/>
            <a:ext cx="65101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200" b="1" dirty="0" err="1">
                <a:solidFill>
                  <a:srgbClr val="009999"/>
                </a:solidFill>
                <a:latin typeface="Arial"/>
              </a:rPr>
              <a:t>Geoportal</a:t>
            </a:r>
            <a:r>
              <a:rPr lang="pt-PT" sz="3200" b="1" dirty="0">
                <a:solidFill>
                  <a:srgbClr val="009999"/>
                </a:solidFill>
                <a:latin typeface="Arial"/>
              </a:rPr>
              <a:t> www.ideotalex.eu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1406" t="19862" r="35234" b="5555"/>
          <a:stretch/>
        </p:blipFill>
        <p:spPr>
          <a:xfrm>
            <a:off x="1848735" y="1192801"/>
            <a:ext cx="6576807" cy="517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1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902" t="3348" r="1549"/>
          <a:stretch/>
        </p:blipFill>
        <p:spPr>
          <a:xfrm>
            <a:off x="1914525" y="1261526"/>
            <a:ext cx="6334125" cy="469204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738518" y="676751"/>
            <a:ext cx="65101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200" b="1" dirty="0">
                <a:solidFill>
                  <a:srgbClr val="009999"/>
                </a:solidFill>
                <a:latin typeface="Arial"/>
              </a:rPr>
              <a:t>Vetores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074" y="3524250"/>
            <a:ext cx="4619887" cy="10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1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AE35564122F7F478E2CC760DFAAA3E5" ma:contentTypeVersion="4" ma:contentTypeDescription="Criar um novo documento." ma:contentTypeScope="" ma:versionID="f35f3fc7c556149dd197c258f5dfa525">
  <xsd:schema xmlns:xsd="http://www.w3.org/2001/XMLSchema" xmlns:xs="http://www.w3.org/2001/XMLSchema" xmlns:p="http://schemas.microsoft.com/office/2006/metadata/properties" xmlns:ns1="http://schemas.microsoft.com/sharepoint/v3" xmlns:ns2="1c63ef66-e704-4002-a6a0-e668dc8d3182" targetNamespace="http://schemas.microsoft.com/office/2006/metadata/properties" ma:root="true" ma:fieldsID="5e2d45c73aa783145a4ecc45b5ca6e2f" ns1:_="" ns2:_="">
    <xsd:import namespace="http://schemas.microsoft.com/sharepoint/v3"/>
    <xsd:import namespace="1c63ef66-e704-4002-a6a0-e668dc8d3182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Data de Início do Agendamento" ma:description="A Data de Início de Fim é uma coluna de site criada pela funcionalidade Publicação. É utilizada para indicar a data e a hora em que esta página será mostrada aos visitantes do site pela primeira vez." ma:internalName="PublishingStartDate">
      <xsd:simpleType>
        <xsd:restriction base="dms:Unknown"/>
      </xsd:simpleType>
    </xsd:element>
    <xsd:element name="PublishingExpirationDate" ma:index="9" nillable="true" ma:displayName="Data de Fim do Agendamento" ma:description="A Data de Fim do Agendamento é uma coluna de site criada pela funcionalidade Publicação. É utilizada para indicar a data e a hora em que esta página deixará de ser mostrada aos visitantes do site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63ef66-e704-4002-a6a0-e668dc8d318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Palavras-chave Empresariais" ma:fieldId="{23f27201-bee3-471e-b2e7-b64fd8b7ca38}" ma:taxonomyMulti="true" ma:sspId="d94c9c8e-c808-4c5f-927c-ed4df969dafd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hidden="true" ma:list="{13d0f010-e4c4-4b22-bb74-d99b2bc3dc7f}" ma:internalName="TaxCatchAll" ma:showField="CatchAllData" ma:web="1c63ef66-e704-4002-a6a0-e668dc8d318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63ef66-e704-4002-a6a0-e668dc8d3182"/>
    <PublishingExpirationDate xmlns="http://schemas.microsoft.com/sharepoint/v3" xsi:nil="true"/>
    <PublishingStartDate xmlns="http://schemas.microsoft.com/sharepoint/v3" xsi:nil="true"/>
    <TaxKeywordTaxHTField xmlns="1c63ef66-e704-4002-a6a0-e668dc8d3182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08B853-A58D-4785-8271-0CE61A5C7B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c63ef66-e704-4002-a6a0-e668dc8d31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2CC2F1-D4AD-4DBB-A493-F89E56B3F7E7}">
  <ds:schemaRefs>
    <ds:schemaRef ds:uri="http://schemas.microsoft.com/office/2006/documentManagement/types"/>
    <ds:schemaRef ds:uri="http://purl.org/dc/dcmitype/"/>
    <ds:schemaRef ds:uri="http://schemas.microsoft.com/sharepoint/v3"/>
    <ds:schemaRef ds:uri="http://purl.org/dc/elements/1.1/"/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1c63ef66-e704-4002-a6a0-e668dc8d3182"/>
  </ds:schemaRefs>
</ds:datastoreItem>
</file>

<file path=customXml/itemProps3.xml><?xml version="1.0" encoding="utf-8"?>
<ds:datastoreItem xmlns:ds="http://schemas.openxmlformats.org/officeDocument/2006/customXml" ds:itemID="{EE8754E3-DEE5-4D0C-BE53-54938A944D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1044</Words>
  <Application>Microsoft Office PowerPoint</Application>
  <PresentationFormat>Ecrã Panorâmico</PresentationFormat>
  <Paragraphs>225</Paragraphs>
  <Slides>26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43" baseType="lpstr">
      <vt:lpstr>Arial</vt:lpstr>
      <vt:lpstr>Arial Unicode MS</vt:lpstr>
      <vt:lpstr>Calibri</vt:lpstr>
      <vt:lpstr>Calibri Light</vt:lpstr>
      <vt:lpstr>Corbel</vt:lpstr>
      <vt:lpstr>Courier New</vt:lpstr>
      <vt:lpstr>DejaVuSans</vt:lpstr>
      <vt:lpstr>Imprima-Regular</vt:lpstr>
      <vt:lpstr>inherit</vt:lpstr>
      <vt:lpstr>OpenSymbol</vt:lpstr>
      <vt:lpstr>Tahoma</vt:lpstr>
      <vt:lpstr>Times New Roman</vt:lpstr>
      <vt:lpstr>Ubuntu</vt:lpstr>
      <vt:lpstr>Ubuntu-Bold</vt:lpstr>
      <vt:lpstr>Verdana</vt:lpstr>
      <vt:lpstr>Wingdings</vt:lpstr>
      <vt:lpstr>Tema do Office</vt:lpstr>
      <vt:lpstr> IDE- OTALEX C - SOS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Esquema Geral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SOS</dc:title>
  <dc:creator>Paula Mendes</dc:creator>
  <cp:lastModifiedBy>Pedro Henriques</cp:lastModifiedBy>
  <cp:revision>42</cp:revision>
  <cp:lastPrinted>2017-11-20T12:26:22Z</cp:lastPrinted>
  <dcterms:created xsi:type="dcterms:W3CDTF">2017-11-06T12:11:39Z</dcterms:created>
  <dcterms:modified xsi:type="dcterms:W3CDTF">2017-12-04T11:05:00Z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0x0101009AE35564122F7F478E2CC760DFAAA3E5</vt:lpwstr>
  </property>
  <property fmtid="{D5CDD505-2E9C-101B-9397-08002B2CF9AE}" pid="3" name="TaxKeyword">
    <vt:lpwstr/>
  </property>
</Properties>
</file>